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3"/>
  </p:sldMasterIdLst>
  <p:notesMasterIdLst>
    <p:notesMasterId r:id="rId9"/>
  </p:notesMasterIdLst>
  <p:handoutMasterIdLst>
    <p:handoutMasterId r:id="rId89"/>
  </p:handoutMasterIdLst>
  <p:sldIdLst>
    <p:sldId id="2119" r:id="rId4"/>
    <p:sldId id="2406" r:id="rId5"/>
    <p:sldId id="2407" r:id="rId6"/>
    <p:sldId id="2120" r:id="rId7"/>
    <p:sldId id="2121" r:id="rId8"/>
    <p:sldId id="2201" r:id="rId10"/>
    <p:sldId id="2408" r:id="rId11"/>
    <p:sldId id="2326" r:id="rId12"/>
    <p:sldId id="2351" r:id="rId13"/>
    <p:sldId id="2381" r:id="rId14"/>
    <p:sldId id="2409" r:id="rId15"/>
    <p:sldId id="2352" r:id="rId16"/>
    <p:sldId id="2410" r:id="rId17"/>
    <p:sldId id="2411" r:id="rId18"/>
    <p:sldId id="2412" r:id="rId19"/>
    <p:sldId id="2413" r:id="rId20"/>
    <p:sldId id="2415" r:id="rId21"/>
    <p:sldId id="2414" r:id="rId22"/>
    <p:sldId id="2416" r:id="rId23"/>
    <p:sldId id="2417" r:id="rId24"/>
    <p:sldId id="2353" r:id="rId25"/>
    <p:sldId id="2418" r:id="rId26"/>
    <p:sldId id="2419" r:id="rId27"/>
    <p:sldId id="2420" r:id="rId28"/>
    <p:sldId id="2421" r:id="rId29"/>
    <p:sldId id="2422" r:id="rId30"/>
    <p:sldId id="2423" r:id="rId31"/>
    <p:sldId id="2424" r:id="rId32"/>
    <p:sldId id="2425" r:id="rId33"/>
    <p:sldId id="1758" r:id="rId34"/>
    <p:sldId id="2426" r:id="rId35"/>
    <p:sldId id="2236" r:id="rId36"/>
    <p:sldId id="2396" r:id="rId37"/>
    <p:sldId id="2395" r:id="rId38"/>
    <p:sldId id="2427" r:id="rId39"/>
    <p:sldId id="2290" r:id="rId40"/>
    <p:sldId id="2428" r:id="rId41"/>
    <p:sldId id="2291" r:id="rId42"/>
    <p:sldId id="2397" r:id="rId43"/>
    <p:sldId id="2398" r:id="rId44"/>
    <p:sldId id="2294" r:id="rId45"/>
    <p:sldId id="2295" r:id="rId46"/>
    <p:sldId id="2429" r:id="rId47"/>
    <p:sldId id="2296" r:id="rId48"/>
    <p:sldId id="2369" r:id="rId49"/>
    <p:sldId id="2431" r:id="rId50"/>
    <p:sldId id="2250" r:id="rId51"/>
    <p:sldId id="2152" r:id="rId52"/>
    <p:sldId id="2153" r:id="rId53"/>
    <p:sldId id="2154" r:id="rId54"/>
    <p:sldId id="2155" r:id="rId55"/>
    <p:sldId id="2342" r:id="rId56"/>
    <p:sldId id="2157" r:id="rId57"/>
    <p:sldId id="2268" r:id="rId58"/>
    <p:sldId id="2306" r:id="rId59"/>
    <p:sldId id="2319" r:id="rId60"/>
    <p:sldId id="2002" r:id="rId61"/>
    <p:sldId id="2163" r:id="rId62"/>
    <p:sldId id="2003" r:id="rId63"/>
    <p:sldId id="2199" r:id="rId64"/>
    <p:sldId id="2033" r:id="rId65"/>
    <p:sldId id="2432" r:id="rId66"/>
    <p:sldId id="2034" r:id="rId67"/>
    <p:sldId id="2035" r:id="rId68"/>
    <p:sldId id="2371" r:id="rId69"/>
    <p:sldId id="2036" r:id="rId70"/>
    <p:sldId id="2372" r:id="rId71"/>
    <p:sldId id="2038" r:id="rId72"/>
    <p:sldId id="2344" r:id="rId73"/>
    <p:sldId id="2040" r:id="rId74"/>
    <p:sldId id="2165" r:id="rId75"/>
    <p:sldId id="2042" r:id="rId76"/>
    <p:sldId id="2043" r:id="rId77"/>
    <p:sldId id="2374" r:id="rId78"/>
    <p:sldId id="2045" r:id="rId79"/>
    <p:sldId id="2322" r:id="rId80"/>
    <p:sldId id="2047" r:id="rId81"/>
    <p:sldId id="2049" r:id="rId82"/>
    <p:sldId id="2054" r:id="rId83"/>
    <p:sldId id="2216" r:id="rId84"/>
    <p:sldId id="2218" r:id="rId85"/>
    <p:sldId id="2055" r:id="rId86"/>
    <p:sldId id="2402" r:id="rId87"/>
    <p:sldId id="2403" r:id="rId88"/>
  </p:sldIdLst>
  <p:sldSz cx="12190095" cy="6859270"/>
  <p:notesSz cx="6858000" cy="9144000"/>
  <p:defaultTex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4AAD3"/>
    <a:srgbClr val="CFC8C3"/>
    <a:srgbClr val="E6E6E6"/>
    <a:srgbClr val="D8D1C8"/>
    <a:srgbClr val="253141"/>
    <a:srgbClr val="8F8F8F"/>
    <a:srgbClr val="4C4841"/>
    <a:srgbClr val="FAFAFB"/>
    <a:srgbClr val="E6E8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05" autoAdjust="0"/>
  </p:normalViewPr>
  <p:slideViewPr>
    <p:cSldViewPr>
      <p:cViewPr varScale="1">
        <p:scale>
          <a:sx n="100" d="100"/>
          <a:sy n="100" d="100"/>
        </p:scale>
        <p:origin x="90" y="288"/>
      </p:cViewPr>
      <p:guideLst>
        <p:guide orient="horz" pos="2161"/>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40" d="100"/>
          <a:sy n="140" d="100"/>
        </p:scale>
        <p:origin x="4720"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2" Type="http://schemas.openxmlformats.org/officeDocument/2006/relationships/tableStyles" Target="tableStyles.xml"/><Relationship Id="rId91" Type="http://schemas.openxmlformats.org/officeDocument/2006/relationships/viewProps" Target="viewProps.xml"/><Relationship Id="rId90" Type="http://schemas.openxmlformats.org/officeDocument/2006/relationships/presProps" Target="presProps.xml"/><Relationship Id="rId9" Type="http://schemas.openxmlformats.org/officeDocument/2006/relationships/notesMaster" Target="notesMasters/notesMaster1.xml"/><Relationship Id="rId89" Type="http://schemas.openxmlformats.org/officeDocument/2006/relationships/handoutMaster" Target="handoutMasters/handoutMaster1.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5.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D594FB-2808-45A5-BDC8-80C0F481B27E}"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5B4082-C5AE-46D0-A000-D929E8B25956}"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9FAA0F-2349-45DA-9EBD-9D94C9A1CFA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F37086-15D0-443D-AF17-A3F21825C04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219200" rtl="0" eaLnBrk="1" latinLnBrk="0" hangingPunct="1">
      <a:defRPr sz="1600" kern="1200">
        <a:solidFill>
          <a:schemeClr val="tx1"/>
        </a:solidFill>
        <a:latin typeface="+mn-lt"/>
        <a:ea typeface="+mn-ea"/>
        <a:cs typeface="+mn-cs"/>
      </a:defRPr>
    </a:lvl1pPr>
    <a:lvl2pPr marL="609600" algn="l" defTabSz="1219200" rtl="0" eaLnBrk="1" latinLnBrk="0" hangingPunct="1">
      <a:defRPr sz="1600" kern="1200">
        <a:solidFill>
          <a:schemeClr val="tx1"/>
        </a:solidFill>
        <a:latin typeface="+mn-lt"/>
        <a:ea typeface="+mn-ea"/>
        <a:cs typeface="+mn-cs"/>
      </a:defRPr>
    </a:lvl2pPr>
    <a:lvl3pPr marL="1219200" algn="l" defTabSz="1219200" rtl="0" eaLnBrk="1" latinLnBrk="0" hangingPunct="1">
      <a:defRPr sz="1600" kern="1200">
        <a:solidFill>
          <a:schemeClr val="tx1"/>
        </a:solidFill>
        <a:latin typeface="+mn-lt"/>
        <a:ea typeface="+mn-ea"/>
        <a:cs typeface="+mn-cs"/>
      </a:defRPr>
    </a:lvl3pPr>
    <a:lvl4pPr marL="1828800" algn="l" defTabSz="1219200" rtl="0" eaLnBrk="1" latinLnBrk="0" hangingPunct="1">
      <a:defRPr sz="1600" kern="1200">
        <a:solidFill>
          <a:schemeClr val="tx1"/>
        </a:solidFill>
        <a:latin typeface="+mn-lt"/>
        <a:ea typeface="+mn-ea"/>
        <a:cs typeface="+mn-cs"/>
      </a:defRPr>
    </a:lvl4pPr>
    <a:lvl5pPr marL="2438400" algn="l" defTabSz="1219200" rtl="0" eaLnBrk="1" latinLnBrk="0" hangingPunct="1">
      <a:defRPr sz="1600" kern="1200">
        <a:solidFill>
          <a:schemeClr val="tx1"/>
        </a:solidFill>
        <a:latin typeface="+mn-lt"/>
        <a:ea typeface="+mn-ea"/>
        <a:cs typeface="+mn-cs"/>
      </a:defRPr>
    </a:lvl5pPr>
    <a:lvl6pPr marL="3048000" algn="l" defTabSz="1219200" rtl="0" eaLnBrk="1" latinLnBrk="0" hangingPunct="1">
      <a:defRPr sz="1600" kern="1200">
        <a:solidFill>
          <a:schemeClr val="tx1"/>
        </a:solidFill>
        <a:latin typeface="+mn-lt"/>
        <a:ea typeface="+mn-ea"/>
        <a:cs typeface="+mn-cs"/>
      </a:defRPr>
    </a:lvl6pPr>
    <a:lvl7pPr marL="3657600" algn="l" defTabSz="1219200" rtl="0" eaLnBrk="1" latinLnBrk="0" hangingPunct="1">
      <a:defRPr sz="1600" kern="1200">
        <a:solidFill>
          <a:schemeClr val="tx1"/>
        </a:solidFill>
        <a:latin typeface="+mn-lt"/>
        <a:ea typeface="+mn-ea"/>
        <a:cs typeface="+mn-cs"/>
      </a:defRPr>
    </a:lvl7pPr>
    <a:lvl8pPr marL="4267200" algn="l" defTabSz="1219200" rtl="0" eaLnBrk="1" latinLnBrk="0" hangingPunct="1">
      <a:defRPr sz="1600" kern="1200">
        <a:solidFill>
          <a:schemeClr val="tx1"/>
        </a:solidFill>
        <a:latin typeface="+mn-lt"/>
        <a:ea typeface="+mn-ea"/>
        <a:cs typeface="+mn-cs"/>
      </a:defRPr>
    </a:lvl8pPr>
    <a:lvl9pPr marL="4876800"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3F37086-15D0-443D-AF17-A3F21825C04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3F37086-15D0-443D-AF17-A3F21825C04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3F37086-15D0-443D-AF17-A3F21825C04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4" Type="http://schemas.microsoft.com/office/2007/relationships/hdphoto" Target="../media/image4.wdp"/><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矩形 1"/>
          <p:cNvSpPr/>
          <p:nvPr userDrawn="1"/>
        </p:nvSpPr>
        <p:spPr>
          <a:xfrm>
            <a:off x="0" y="3788788"/>
            <a:ext cx="12190413" cy="307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4" name="矩形 3"/>
          <p:cNvSpPr/>
          <p:nvPr userDrawn="1"/>
        </p:nvSpPr>
        <p:spPr>
          <a:xfrm>
            <a:off x="0" y="3429794"/>
            <a:ext cx="12190413" cy="342979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4" name="矩形 3"/>
          <p:cNvSpPr/>
          <p:nvPr userDrawn="1"/>
        </p:nvSpPr>
        <p:spPr>
          <a:xfrm>
            <a:off x="0" y="3068788"/>
            <a:ext cx="12190413" cy="379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矩形 1"/>
          <p:cNvSpPr/>
          <p:nvPr userDrawn="1"/>
        </p:nvSpPr>
        <p:spPr>
          <a:xfrm>
            <a:off x="0" y="2709714"/>
            <a:ext cx="12190413" cy="414987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矩形 1"/>
          <p:cNvSpPr/>
          <p:nvPr userDrawn="1"/>
        </p:nvSpPr>
        <p:spPr>
          <a:xfrm>
            <a:off x="0" y="2348788"/>
            <a:ext cx="12190413" cy="451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3" name="矩形 2"/>
          <p:cNvSpPr/>
          <p:nvPr userDrawn="1"/>
        </p:nvSpPr>
        <p:spPr>
          <a:xfrm>
            <a:off x="0" y="1989634"/>
            <a:ext cx="12190413" cy="486995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3" name="矩形 2"/>
          <p:cNvSpPr/>
          <p:nvPr userDrawn="1"/>
        </p:nvSpPr>
        <p:spPr>
          <a:xfrm>
            <a:off x="0" y="1628788"/>
            <a:ext cx="12190413" cy="523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3" name="矩形 2"/>
          <p:cNvSpPr/>
          <p:nvPr userDrawn="1"/>
        </p:nvSpPr>
        <p:spPr>
          <a:xfrm>
            <a:off x="0" y="1268788"/>
            <a:ext cx="12190413" cy="559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3" name="矩形 2"/>
          <p:cNvSpPr/>
          <p:nvPr userDrawn="1"/>
        </p:nvSpPr>
        <p:spPr>
          <a:xfrm>
            <a:off x="0" y="908788"/>
            <a:ext cx="12190413" cy="595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矩形 1"/>
          <p:cNvSpPr/>
          <p:nvPr userDrawn="1"/>
        </p:nvSpPr>
        <p:spPr>
          <a:xfrm>
            <a:off x="0" y="0"/>
            <a:ext cx="12190413" cy="6859588"/>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bg>
      <p:bgPr>
        <a:solidFill>
          <a:schemeClr val="bg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bg>
      <p:bgPr>
        <a:solidFill>
          <a:schemeClr val="bg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矩形 1"/>
          <p:cNvSpPr/>
          <p:nvPr userDrawn="1"/>
        </p:nvSpPr>
        <p:spPr>
          <a:xfrm>
            <a:off x="0" y="5948788"/>
            <a:ext cx="12190413" cy="91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矩形 1"/>
          <p:cNvSpPr/>
          <p:nvPr userDrawn="1"/>
        </p:nvSpPr>
        <p:spPr>
          <a:xfrm>
            <a:off x="0" y="5590034"/>
            <a:ext cx="12190413" cy="126955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矩形 1"/>
          <p:cNvSpPr/>
          <p:nvPr userDrawn="1"/>
        </p:nvSpPr>
        <p:spPr>
          <a:xfrm>
            <a:off x="0" y="5228788"/>
            <a:ext cx="12190413" cy="163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矩形 1"/>
          <p:cNvSpPr/>
          <p:nvPr userDrawn="1"/>
        </p:nvSpPr>
        <p:spPr>
          <a:xfrm>
            <a:off x="0" y="4869954"/>
            <a:ext cx="12190413" cy="198963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矩形 1"/>
          <p:cNvSpPr/>
          <p:nvPr userDrawn="1"/>
        </p:nvSpPr>
        <p:spPr>
          <a:xfrm>
            <a:off x="0" y="4508788"/>
            <a:ext cx="12190413" cy="235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矩形 1"/>
          <p:cNvSpPr/>
          <p:nvPr userDrawn="1"/>
        </p:nvSpPr>
        <p:spPr>
          <a:xfrm>
            <a:off x="0" y="4293890"/>
            <a:ext cx="12190413" cy="2565698"/>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矩形 1"/>
          <p:cNvSpPr/>
          <p:nvPr userDrawn="1"/>
        </p:nvSpPr>
        <p:spPr>
          <a:xfrm>
            <a:off x="0" y="4149874"/>
            <a:ext cx="12190413" cy="270971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矩形 1"/>
          <p:cNvSpPr/>
          <p:nvPr userDrawn="1"/>
        </p:nvSpPr>
        <p:spPr>
          <a:xfrm>
            <a:off x="0" y="3788788"/>
            <a:ext cx="12190413" cy="307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矩形 1"/>
          <p:cNvSpPr/>
          <p:nvPr userDrawn="1"/>
        </p:nvSpPr>
        <p:spPr>
          <a:xfrm>
            <a:off x="0" y="5948788"/>
            <a:ext cx="12190413" cy="91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4" name="矩形 3"/>
          <p:cNvSpPr/>
          <p:nvPr userDrawn="1"/>
        </p:nvSpPr>
        <p:spPr>
          <a:xfrm>
            <a:off x="0" y="3429794"/>
            <a:ext cx="12190413" cy="342979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4" name="矩形 3"/>
          <p:cNvSpPr/>
          <p:nvPr userDrawn="1"/>
        </p:nvSpPr>
        <p:spPr>
          <a:xfrm>
            <a:off x="0" y="3068788"/>
            <a:ext cx="12190413" cy="379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矩形 1"/>
          <p:cNvSpPr/>
          <p:nvPr userDrawn="1"/>
        </p:nvSpPr>
        <p:spPr>
          <a:xfrm>
            <a:off x="0" y="2709714"/>
            <a:ext cx="12190413" cy="414987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矩形 1"/>
          <p:cNvSpPr/>
          <p:nvPr userDrawn="1"/>
        </p:nvSpPr>
        <p:spPr>
          <a:xfrm>
            <a:off x="0" y="2348788"/>
            <a:ext cx="12190413" cy="451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3" name="矩形 2"/>
          <p:cNvSpPr/>
          <p:nvPr userDrawn="1"/>
        </p:nvSpPr>
        <p:spPr>
          <a:xfrm>
            <a:off x="0" y="1989634"/>
            <a:ext cx="12190413" cy="486995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3" name="矩形 2"/>
          <p:cNvSpPr/>
          <p:nvPr userDrawn="1"/>
        </p:nvSpPr>
        <p:spPr>
          <a:xfrm>
            <a:off x="0" y="1628788"/>
            <a:ext cx="12190413" cy="523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3" name="矩形 2"/>
          <p:cNvSpPr/>
          <p:nvPr userDrawn="1"/>
        </p:nvSpPr>
        <p:spPr>
          <a:xfrm>
            <a:off x="0" y="1268788"/>
            <a:ext cx="12190413" cy="559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3" name="矩形 2"/>
          <p:cNvSpPr/>
          <p:nvPr userDrawn="1"/>
        </p:nvSpPr>
        <p:spPr>
          <a:xfrm>
            <a:off x="0" y="908788"/>
            <a:ext cx="12190413" cy="595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矩形 1"/>
          <p:cNvSpPr/>
          <p:nvPr userDrawn="1"/>
        </p:nvSpPr>
        <p:spPr>
          <a:xfrm>
            <a:off x="0" y="0"/>
            <a:ext cx="12190413" cy="6859588"/>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标题和内容">
    <p:bg>
      <p:bgPr>
        <a:solidFill>
          <a:schemeClr val="bg1">
            <a:alpha val="67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062" b="12577"/>
          <a:stretch>
            <a:fillRect/>
          </a:stretch>
        </p:blipFill>
        <p:spPr>
          <a:xfrm>
            <a:off x="484921" y="2408858"/>
            <a:ext cx="5250245" cy="4045271"/>
          </a:xfrm>
          <a:prstGeom prst="rect">
            <a:avLst/>
          </a:prstGeom>
        </p:spPr>
      </p:pic>
      <p:pic>
        <p:nvPicPr>
          <p:cNvPr id="3" name="图片 2"/>
          <p:cNvPicPr>
            <a:picLocks noChangeAspect="1"/>
          </p:cNvPicPr>
          <p:nvPr userDrawn="1"/>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88954"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矩形 1"/>
          <p:cNvSpPr/>
          <p:nvPr userDrawn="1"/>
        </p:nvSpPr>
        <p:spPr>
          <a:xfrm>
            <a:off x="0" y="5590034"/>
            <a:ext cx="12190413" cy="126955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矩形 1"/>
          <p:cNvSpPr/>
          <p:nvPr userDrawn="1"/>
        </p:nvSpPr>
        <p:spPr>
          <a:xfrm>
            <a:off x="0" y="5228788"/>
            <a:ext cx="12190413" cy="163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矩形 1"/>
          <p:cNvSpPr/>
          <p:nvPr userDrawn="1"/>
        </p:nvSpPr>
        <p:spPr>
          <a:xfrm>
            <a:off x="0" y="4869954"/>
            <a:ext cx="12190413" cy="198963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矩形 1"/>
          <p:cNvSpPr/>
          <p:nvPr userDrawn="1"/>
        </p:nvSpPr>
        <p:spPr>
          <a:xfrm>
            <a:off x="0" y="4508788"/>
            <a:ext cx="12190413" cy="235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矩形 1"/>
          <p:cNvSpPr/>
          <p:nvPr userDrawn="1"/>
        </p:nvSpPr>
        <p:spPr>
          <a:xfrm>
            <a:off x="0" y="4293890"/>
            <a:ext cx="12190413" cy="2565698"/>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矩形 1"/>
          <p:cNvSpPr/>
          <p:nvPr userDrawn="1"/>
        </p:nvSpPr>
        <p:spPr>
          <a:xfrm>
            <a:off x="0" y="4149874"/>
            <a:ext cx="12190413" cy="270971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image" Target="../media/image1.jpeg"/><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2" Type="http://schemas.openxmlformats.org/officeDocument/2006/relationships/theme" Target="../theme/theme2.xml"/><Relationship Id="rId21" Type="http://schemas.openxmlformats.org/officeDocument/2006/relationships/image" Target="../media/image1.jpeg"/><Relationship Id="rId20" Type="http://schemas.openxmlformats.org/officeDocument/2006/relationships/slideLayout" Target="../slideLayouts/slideLayout39.xml"/><Relationship Id="rId2" Type="http://schemas.openxmlformats.org/officeDocument/2006/relationships/slideLayout" Target="../slideLayouts/slideLayout21.xml"/><Relationship Id="rId19" Type="http://schemas.openxmlformats.org/officeDocument/2006/relationships/slideLayout" Target="../slideLayouts/slideLayout38.xml"/><Relationship Id="rId18" Type="http://schemas.openxmlformats.org/officeDocument/2006/relationships/slideLayout" Target="../slideLayouts/slideLayout37.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0">
            <a:alphaModFix amt="70000"/>
            <a:extLst>
              <a:ext uri="{28A0092B-C50C-407E-A947-70E740481C1C}">
                <a14:useLocalDpi xmlns:a14="http://schemas.microsoft.com/office/drawing/2010/main" val="0"/>
              </a:ext>
            </a:extLst>
          </a:blip>
          <a:stretch>
            <a:fillRect/>
          </a:stretch>
        </p:blipFill>
        <p:spPr>
          <a:xfrm>
            <a:off x="0" y="0"/>
            <a:ext cx="12192000" cy="685958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iming>
    <p:tnLst>
      <p:par>
        <p:cTn id="1" dur="indefinite" restart="never" nodeType="tmRoot"/>
      </p:par>
    </p:tnLst>
  </p:timing>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1">
            <a:alphaModFix amt="70000"/>
            <a:extLst>
              <a:ext uri="{28A0092B-C50C-407E-A947-70E740481C1C}">
                <a14:useLocalDpi xmlns:a14="http://schemas.microsoft.com/office/drawing/2010/main" val="0"/>
              </a:ext>
            </a:extLst>
          </a:blip>
          <a:stretch>
            <a:fillRect/>
          </a:stretch>
        </p:blipFill>
        <p:spPr>
          <a:xfrm>
            <a:off x="0" y="0"/>
            <a:ext cx="12192000" cy="6859588"/>
          </a:xfrm>
          <a:prstGeom prst="rect">
            <a:avLst/>
          </a:prstGeom>
        </p:spPr>
      </p:pic>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Lst>
  <p:timing>
    <p:tnLst>
      <p:par>
        <p:cTn id="1" dur="indefinite" restart="never" nodeType="tmRoot"/>
      </p:par>
    </p:tnLst>
  </p:timing>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5.xml"/></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slide" Target="slide55.xml"/><Relationship Id="rId4" Type="http://schemas.openxmlformats.org/officeDocument/2006/relationships/slide" Target="slide53.xml"/><Relationship Id="rId3" Type="http://schemas.openxmlformats.org/officeDocument/2006/relationships/slide" Target="slide51.xml"/><Relationship Id="rId2" Type="http://schemas.openxmlformats.org/officeDocument/2006/relationships/slide" Target="slide49.xml"/><Relationship Id="rId1" Type="http://schemas.openxmlformats.org/officeDocument/2006/relationships/slide" Target="slide47.xml"/></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slide" Target="slide55.xml"/><Relationship Id="rId4" Type="http://schemas.openxmlformats.org/officeDocument/2006/relationships/slide" Target="slide53.xml"/><Relationship Id="rId3" Type="http://schemas.openxmlformats.org/officeDocument/2006/relationships/slide" Target="slide51.xml"/><Relationship Id="rId2" Type="http://schemas.openxmlformats.org/officeDocument/2006/relationships/slide" Target="slide49.xml"/><Relationship Id="rId1" Type="http://schemas.openxmlformats.org/officeDocument/2006/relationships/slide" Target="slide47.xml"/></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slide" Target="slide55.xml"/><Relationship Id="rId4" Type="http://schemas.openxmlformats.org/officeDocument/2006/relationships/slide" Target="slide53.xml"/><Relationship Id="rId3" Type="http://schemas.openxmlformats.org/officeDocument/2006/relationships/slide" Target="slide51.xml"/><Relationship Id="rId2" Type="http://schemas.openxmlformats.org/officeDocument/2006/relationships/slide" Target="slide49.xml"/><Relationship Id="rId1" Type="http://schemas.openxmlformats.org/officeDocument/2006/relationships/slide" Target="slide47.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slide" Target="slide57.xml"/><Relationship Id="rId4" Type="http://schemas.openxmlformats.org/officeDocument/2006/relationships/slide" Target="slide47.xml"/><Relationship Id="rId3" Type="http://schemas.openxmlformats.org/officeDocument/2006/relationships/slide" Target="slide30.xml"/><Relationship Id="rId2" Type="http://schemas.openxmlformats.org/officeDocument/2006/relationships/slide" Target="slide6.xml"/><Relationship Id="rId1" Type="http://schemas.openxmlformats.org/officeDocument/2006/relationships/image" Target="../media/image7.png"/></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slide" Target="slide55.xml"/><Relationship Id="rId4" Type="http://schemas.openxmlformats.org/officeDocument/2006/relationships/slide" Target="slide53.xml"/><Relationship Id="rId3" Type="http://schemas.openxmlformats.org/officeDocument/2006/relationships/slide" Target="slide51.xml"/><Relationship Id="rId2" Type="http://schemas.openxmlformats.org/officeDocument/2006/relationships/slide" Target="slide49.xml"/><Relationship Id="rId1" Type="http://schemas.openxmlformats.org/officeDocument/2006/relationships/slide" Target="slide47.xml"/></Relationships>
</file>

<file path=ppt/slides/_rels/slide5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slide" Target="slide55.xml"/><Relationship Id="rId4" Type="http://schemas.openxmlformats.org/officeDocument/2006/relationships/slide" Target="slide53.xml"/><Relationship Id="rId3" Type="http://schemas.openxmlformats.org/officeDocument/2006/relationships/slide" Target="slide51.xml"/><Relationship Id="rId2" Type="http://schemas.openxmlformats.org/officeDocument/2006/relationships/slide" Target="slide49.xml"/><Relationship Id="rId1" Type="http://schemas.openxmlformats.org/officeDocument/2006/relationships/slide" Target="slide47.xml"/></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slide" Target="slide55.xml"/><Relationship Id="rId4" Type="http://schemas.openxmlformats.org/officeDocument/2006/relationships/slide" Target="slide53.xml"/><Relationship Id="rId3" Type="http://schemas.openxmlformats.org/officeDocument/2006/relationships/slide" Target="slide51.xml"/><Relationship Id="rId2" Type="http://schemas.openxmlformats.org/officeDocument/2006/relationships/slide" Target="slide49.xml"/><Relationship Id="rId1" Type="http://schemas.openxmlformats.org/officeDocument/2006/relationships/slide" Target="slide47.xml"/></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slide" Target="slide55.xml"/><Relationship Id="rId4" Type="http://schemas.openxmlformats.org/officeDocument/2006/relationships/slide" Target="slide53.xml"/><Relationship Id="rId3" Type="http://schemas.openxmlformats.org/officeDocument/2006/relationships/slide" Target="slide51.xml"/><Relationship Id="rId2" Type="http://schemas.openxmlformats.org/officeDocument/2006/relationships/slide" Target="slide49.xml"/><Relationship Id="rId1" Type="http://schemas.openxmlformats.org/officeDocument/2006/relationships/slide" Target="slide47.xml"/></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slide" Target="slide55.xml"/><Relationship Id="rId4" Type="http://schemas.openxmlformats.org/officeDocument/2006/relationships/slide" Target="slide53.xml"/><Relationship Id="rId3" Type="http://schemas.openxmlformats.org/officeDocument/2006/relationships/slide" Target="slide51.xml"/><Relationship Id="rId2" Type="http://schemas.openxmlformats.org/officeDocument/2006/relationships/slide" Target="slide49.xml"/><Relationship Id="rId1" Type="http://schemas.openxmlformats.org/officeDocument/2006/relationships/slide" Target="slide47.xml"/></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slide" Target="slide55.xml"/><Relationship Id="rId4" Type="http://schemas.openxmlformats.org/officeDocument/2006/relationships/slide" Target="slide53.xml"/><Relationship Id="rId3" Type="http://schemas.openxmlformats.org/officeDocument/2006/relationships/slide" Target="slide51.xml"/><Relationship Id="rId2" Type="http://schemas.openxmlformats.org/officeDocument/2006/relationships/slide" Target="slide49.xml"/><Relationship Id="rId1" Type="http://schemas.openxmlformats.org/officeDocument/2006/relationships/slide" Target="slide47.xml"/></Relationships>
</file>

<file path=ppt/slides/_rels/slide56.xml.rels><?xml version="1.0" encoding="UTF-8" standalone="yes"?>
<Relationships xmlns="http://schemas.openxmlformats.org/package/2006/relationships"><Relationship Id="rId7" Type="http://schemas.openxmlformats.org/officeDocument/2006/relationships/slideLayout" Target="../slideLayouts/slideLayout19.xml"/><Relationship Id="rId6" Type="http://schemas.openxmlformats.org/officeDocument/2006/relationships/slide" Target="slide5.xml"/><Relationship Id="rId5" Type="http://schemas.openxmlformats.org/officeDocument/2006/relationships/slide" Target="slide55.xml"/><Relationship Id="rId4" Type="http://schemas.openxmlformats.org/officeDocument/2006/relationships/slide" Target="slide53.xml"/><Relationship Id="rId3" Type="http://schemas.openxmlformats.org/officeDocument/2006/relationships/slide" Target="slide51.xml"/><Relationship Id="rId2" Type="http://schemas.openxmlformats.org/officeDocument/2006/relationships/slide" Target="slide49.xml"/><Relationship Id="rId1" Type="http://schemas.openxmlformats.org/officeDocument/2006/relationships/slide" Target="slide47.xml"/></Relationships>
</file>

<file path=ppt/slides/_rels/slide57.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2.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58.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19.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59.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1.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19.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61.xml.rels><?xml version="1.0" encoding="UTF-8" standalone="yes"?>
<Relationships xmlns="http://schemas.openxmlformats.org/package/2006/relationships"><Relationship Id="rId9" Type="http://schemas.openxmlformats.org/officeDocument/2006/relationships/slide" Target="slide70.xml"/><Relationship Id="rId8" Type="http://schemas.openxmlformats.org/officeDocument/2006/relationships/slide" Target="slide68.xml"/><Relationship Id="rId7" Type="http://schemas.openxmlformats.org/officeDocument/2006/relationships/slide" Target="slide66.xml"/><Relationship Id="rId6" Type="http://schemas.openxmlformats.org/officeDocument/2006/relationships/slide" Target="slide64.xml"/><Relationship Id="rId5" Type="http://schemas.openxmlformats.org/officeDocument/2006/relationships/slide" Target="slide63.xml"/><Relationship Id="rId4" Type="http://schemas.openxmlformats.org/officeDocument/2006/relationships/slide" Target="slide61.xml"/><Relationship Id="rId3" Type="http://schemas.openxmlformats.org/officeDocument/2006/relationships/slide" Target="slide59.xml"/><Relationship Id="rId2" Type="http://schemas.openxmlformats.org/officeDocument/2006/relationships/slide" Target="slide57.xml"/><Relationship Id="rId18" Type="http://schemas.openxmlformats.org/officeDocument/2006/relationships/slideLayout" Target="../slideLayouts/slideLayout2.xml"/><Relationship Id="rId17" Type="http://schemas.openxmlformats.org/officeDocument/2006/relationships/slide" Target="slide81.xml"/><Relationship Id="rId16" Type="http://schemas.openxmlformats.org/officeDocument/2006/relationships/slide" Target="slide80.xml"/><Relationship Id="rId15" Type="http://schemas.openxmlformats.org/officeDocument/2006/relationships/slide" Target="slide79.xml"/><Relationship Id="rId14" Type="http://schemas.openxmlformats.org/officeDocument/2006/relationships/slide" Target="slide78.xml"/><Relationship Id="rId13" Type="http://schemas.openxmlformats.org/officeDocument/2006/relationships/slide" Target="slide77.xml"/><Relationship Id="rId12" Type="http://schemas.openxmlformats.org/officeDocument/2006/relationships/slide" Target="slide75.xml"/><Relationship Id="rId11" Type="http://schemas.openxmlformats.org/officeDocument/2006/relationships/slide" Target="slide73.xml"/><Relationship Id="rId10" Type="http://schemas.openxmlformats.org/officeDocument/2006/relationships/slide" Target="slide72.xml"/><Relationship Id="rId1" Type="http://schemas.openxmlformats.org/officeDocument/2006/relationships/image" Target="../media/image10.png"/></Relationships>
</file>

<file path=ppt/slides/_rels/slide62.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8" Type="http://schemas.openxmlformats.org/officeDocument/2006/relationships/slideLayout" Target="../slideLayouts/slideLayout19.xml"/><Relationship Id="rId17" Type="http://schemas.openxmlformats.org/officeDocument/2006/relationships/image" Target="../media/image10.png"/><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63.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9.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64.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1.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65.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19.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66.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2.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67.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19.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68.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2.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69.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19.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2.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71.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19.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72.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8" Type="http://schemas.openxmlformats.org/officeDocument/2006/relationships/slideLayout" Target="../slideLayouts/slideLayout6.xml"/><Relationship Id="rId17" Type="http://schemas.openxmlformats.org/officeDocument/2006/relationships/image" Target="../media/image11.png"/><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73.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2.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74.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19.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75.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2.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76.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19.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77.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8" Type="http://schemas.openxmlformats.org/officeDocument/2006/relationships/slideLayout" Target="../slideLayouts/slideLayout8.xml"/><Relationship Id="rId17" Type="http://schemas.openxmlformats.org/officeDocument/2006/relationships/image" Target="../media/image12.png"/><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78.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6.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79.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9.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80.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6.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81.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1.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82.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1.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83.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7" Type="http://schemas.openxmlformats.org/officeDocument/2006/relationships/slideLayout" Target="../slideLayouts/slideLayout1.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84.xml.rels><?xml version="1.0" encoding="UTF-8" standalone="yes"?>
<Relationships xmlns="http://schemas.openxmlformats.org/package/2006/relationships"><Relationship Id="rId9" Type="http://schemas.openxmlformats.org/officeDocument/2006/relationships/slide" Target="slide72.xml"/><Relationship Id="rId8" Type="http://schemas.openxmlformats.org/officeDocument/2006/relationships/slide" Target="slide70.xml"/><Relationship Id="rId7" Type="http://schemas.openxmlformats.org/officeDocument/2006/relationships/slide" Target="slide68.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3.xml"/><Relationship Id="rId3" Type="http://schemas.openxmlformats.org/officeDocument/2006/relationships/slide" Target="slide61.xml"/><Relationship Id="rId2" Type="http://schemas.openxmlformats.org/officeDocument/2006/relationships/slide" Target="slide59.xml"/><Relationship Id="rId18" Type="http://schemas.openxmlformats.org/officeDocument/2006/relationships/slideLayout" Target="../slideLayouts/slideLayout1.xml"/><Relationship Id="rId17" Type="http://schemas.openxmlformats.org/officeDocument/2006/relationships/slide" Target="slide5.xml"/><Relationship Id="rId16" Type="http://schemas.openxmlformats.org/officeDocument/2006/relationships/slide" Target="slide81.xml"/><Relationship Id="rId15" Type="http://schemas.openxmlformats.org/officeDocument/2006/relationships/slide" Target="slide80.xml"/><Relationship Id="rId14" Type="http://schemas.openxmlformats.org/officeDocument/2006/relationships/slide" Target="slide79.xml"/><Relationship Id="rId13" Type="http://schemas.openxmlformats.org/officeDocument/2006/relationships/slide" Target="slide78.xml"/><Relationship Id="rId12" Type="http://schemas.openxmlformats.org/officeDocument/2006/relationships/slide" Target="slide77.xml"/><Relationship Id="rId11" Type="http://schemas.openxmlformats.org/officeDocument/2006/relationships/slide" Target="slide75.xml"/><Relationship Id="rId10" Type="http://schemas.openxmlformats.org/officeDocument/2006/relationships/slide" Target="slide73.xml"/><Relationship Id="rId1" Type="http://schemas.openxmlformats.org/officeDocument/2006/relationships/slide" Target="slide5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667535" y="1773610"/>
            <a:ext cx="2855343" cy="525657"/>
          </a:xfrm>
          <a:prstGeom prst="rect">
            <a:avLst/>
          </a:prstGeom>
        </p:spPr>
        <p:txBody>
          <a:bodyPr wrap="square">
            <a:spAutoFit/>
          </a:bodyPr>
          <a:lstStyle/>
          <a:p>
            <a:pPr algn="ctr">
              <a:lnSpc>
                <a:spcPct val="130000"/>
              </a:lnSpc>
            </a:pPr>
            <a:r>
              <a:rPr lang="zh-CN" altLang="en-US" spc="300" dirty="0" smtClean="0">
                <a:solidFill>
                  <a:prstClr val="black"/>
                </a:solidFill>
                <a:latin typeface="微软雅黑" panose="020B0503020204020204" pitchFamily="34" charset="-122"/>
                <a:ea typeface="微软雅黑" panose="020B0503020204020204" pitchFamily="34" charset="-122"/>
              </a:rPr>
              <a:t>第九单元</a:t>
            </a:r>
            <a:endParaRPr lang="zh-CN" altLang="en-US" spc="300" dirty="0">
              <a:solidFill>
                <a:prstClr val="black"/>
              </a:solidFill>
              <a:latin typeface="微软雅黑" panose="020B0503020204020204" pitchFamily="34" charset="-122"/>
              <a:ea typeface="微软雅黑" panose="020B0503020204020204" pitchFamily="34" charset="-122"/>
            </a:endParaRPr>
          </a:p>
        </p:txBody>
      </p:sp>
      <p:sp>
        <p:nvSpPr>
          <p:cNvPr id="9" name="矩形 8"/>
          <p:cNvSpPr/>
          <p:nvPr/>
        </p:nvSpPr>
        <p:spPr>
          <a:xfrm>
            <a:off x="2563124" y="2371275"/>
            <a:ext cx="7883588" cy="1911292"/>
          </a:xfrm>
          <a:prstGeom prst="rect">
            <a:avLst/>
          </a:prstGeom>
        </p:spPr>
        <p:txBody>
          <a:bodyPr wrap="square">
            <a:spAutoFit/>
          </a:bodyPr>
          <a:lstStyle/>
          <a:p>
            <a:pPr algn="ctr">
              <a:lnSpc>
                <a:spcPct val="130000"/>
              </a:lnSpc>
            </a:pPr>
            <a:r>
              <a:rPr lang="zh-CN" altLang="zh-CN" sz="4800" b="1" spc="300" dirty="0">
                <a:solidFill>
                  <a:prstClr val="black"/>
                </a:solidFill>
                <a:latin typeface="微软雅黑" panose="020B0503020204020204" pitchFamily="34" charset="-122"/>
                <a:ea typeface="微软雅黑" panose="020B0503020204020204" pitchFamily="34" charset="-122"/>
              </a:rPr>
              <a:t>古代文明的产生与发展及中古时期的世界</a:t>
            </a:r>
            <a:endParaRPr lang="en-US" altLang="zh-CN" sz="4800" b="1" spc="3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12265" y="1256631"/>
            <a:ext cx="10994068" cy="2031325"/>
          </a:xfrm>
          <a:prstGeom prst="rect">
            <a:avLst/>
          </a:prstGeom>
        </p:spPr>
        <p:txBody>
          <a:bodyPr wrap="square">
            <a:spAutoFit/>
          </a:bodyPr>
          <a:lstStyle/>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③</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创作了目前所知最早的史诗《吉尔伽美什》，诞生了洪水与方舟的传说；</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④</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发明</a:t>
            </a:r>
            <a:r>
              <a:rPr lang="en-US" altLang="zh-CN" sz="2800" u="sng" kern="100" dirty="0" smtClean="0">
                <a:latin typeface="Times New Roman" panose="02020603050405020304" pitchFamily="18" charset="0"/>
                <a:ea typeface="方正中等线简体" panose="03000509000000000000" pitchFamily="65" charset="-122"/>
                <a:cs typeface="Courier New" panose="02070309020205020404" pitchFamily="49"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进</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制。</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4" name="矩形 3"/>
          <p:cNvSpPr/>
          <p:nvPr/>
        </p:nvSpPr>
        <p:spPr>
          <a:xfrm>
            <a:off x="1951067" y="2709714"/>
            <a:ext cx="543739" cy="523220"/>
          </a:xfrm>
          <a:prstGeom prst="rect">
            <a:avLst/>
          </a:prstGeom>
        </p:spPr>
        <p:txBody>
          <a:bodyPr wrap="none">
            <a:spAutoFit/>
          </a:bodyPr>
          <a:lstStyle/>
          <a:p>
            <a:r>
              <a:rPr lang="en-US"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60</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0154" y="1368181"/>
            <a:ext cx="11488590" cy="523099"/>
          </a:xfrm>
          <a:prstGeom prst="rect">
            <a:avLst/>
          </a:prstGeom>
        </p:spPr>
        <p:txBody>
          <a:bodyPr wrap="square">
            <a:spAutoFit/>
          </a:bodyPr>
          <a:lstStyle/>
          <a:p>
            <a:r>
              <a:rPr lang="zh-CN" altLang="zh-CN" sz="2800" b="1"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【知识拓展】</a:t>
            </a:r>
            <a:r>
              <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《汉谟拉比法典》</a:t>
            </a:r>
            <a:endPar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p:cNvSpPr/>
          <p:nvPr/>
        </p:nvSpPr>
        <p:spPr>
          <a:xfrm>
            <a:off x="500919" y="2232277"/>
            <a:ext cx="10994089" cy="1341533"/>
          </a:xfrm>
          <a:prstGeom prst="rect">
            <a:avLst/>
          </a:prstGeom>
          <a:ln>
            <a:solidFill>
              <a:schemeClr val="tx1"/>
            </a:solidFill>
            <a:prstDash val="dash"/>
          </a:ln>
        </p:spPr>
        <p:txBody>
          <a:bodyPr wrap="square" lIns="121870" tIns="60934" rIns="121870" bIns="60934">
            <a:spAutoFit/>
          </a:bodyPr>
          <a:lstStyle/>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世界上现存最早的较完整的成文法典，涉及社会结构、婚姻、土地租赁、借贷等；</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宣扬君权神授，维护奴隶主的利益和权威。</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01637" y="837506"/>
            <a:ext cx="11187139" cy="4616648"/>
          </a:xfrm>
          <a:prstGeom prst="rect">
            <a:avLst/>
          </a:prstGeom>
        </p:spPr>
        <p:txBody>
          <a:bodyPr wrap="square">
            <a:spAutoFit/>
          </a:bodyPr>
          <a:lstStyle/>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埃及文明</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文明的出现：公元前</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3500</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年左右，在东北非</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流域</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，埃及文明兴起。</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nSpc>
                <a:spcPct val="150000"/>
              </a:lnSpc>
            </a:pPr>
            <a:r>
              <a:rPr lang="en-US" altLang="zh-CN" sz="2800" kern="100" dirty="0">
                <a:latin typeface="Times New Roman" panose="02020603050405020304" pitchFamily="18" charset="0"/>
                <a:ea typeface="方正中等线简体" panose="03000509000000000000" pitchFamily="65" charset="-122"/>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主要的成就：</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公元前</a:t>
            </a:r>
            <a:r>
              <a:rPr lang="en-US" altLang="zh-CN" sz="2800" kern="100" dirty="0">
                <a:latin typeface="Times New Roman" panose="02020603050405020304" pitchFamily="18" charset="0"/>
                <a:ea typeface="方正中等线简体" panose="03000509000000000000" pitchFamily="65" charset="-122"/>
              </a:rPr>
              <a:t>3100</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年左右，埃及初步</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实现统一</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，建立起比较完善的官僚系统；</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建造</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③</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创立</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文字</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几乎与楔形文字一样古老</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，生产主要书写</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材料</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④</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制定世界上第一部太阳历。</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8183438" y="1568768"/>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尼罗河</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5015086" y="3512984"/>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金字塔</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 name="矩形 4"/>
          <p:cNvSpPr/>
          <p:nvPr/>
        </p:nvSpPr>
        <p:spPr>
          <a:xfrm>
            <a:off x="8216731" y="3501073"/>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象形</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 name="矩形 5"/>
          <p:cNvSpPr/>
          <p:nvPr/>
        </p:nvSpPr>
        <p:spPr>
          <a:xfrm>
            <a:off x="6455246" y="4161056"/>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莎草纸</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0154" y="1368181"/>
            <a:ext cx="11488590" cy="523099"/>
          </a:xfrm>
          <a:prstGeom prst="rect">
            <a:avLst/>
          </a:prstGeom>
        </p:spPr>
        <p:txBody>
          <a:bodyPr wrap="square">
            <a:spAutoFit/>
          </a:bodyPr>
          <a:lstStyle/>
          <a:p>
            <a:r>
              <a:rPr lang="zh-CN" altLang="zh-CN" sz="2800" b="1"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【知识拓展】</a:t>
            </a:r>
            <a:r>
              <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金字塔</a:t>
            </a:r>
            <a:endPar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p:cNvSpPr/>
          <p:nvPr/>
        </p:nvSpPr>
        <p:spPr>
          <a:xfrm>
            <a:off x="500919" y="2232277"/>
            <a:ext cx="10994089" cy="3280526"/>
          </a:xfrm>
          <a:prstGeom prst="rect">
            <a:avLst/>
          </a:prstGeom>
          <a:ln>
            <a:solidFill>
              <a:schemeClr val="tx1"/>
            </a:solidFill>
            <a:prstDash val="dash"/>
          </a:ln>
        </p:spPr>
        <p:txBody>
          <a:bodyPr wrap="square" lIns="121870" tIns="60934" rIns="121870" bIns="60934">
            <a:spAutoFit/>
          </a:bodyPr>
          <a:lstStyle/>
          <a:p>
            <a:pPr algn="just">
              <a:lnSpc>
                <a:spcPct val="150000"/>
              </a:lnSpc>
              <a:spcAft>
                <a:spcPts val="0"/>
              </a:spcAft>
            </a:pP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金字塔是古代埃及国王的陵墓，最大的金字塔是胡夫金字塔，狮身人面像是在哈佛拉</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胡夫之子</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金字塔前。胡夫之后，金字塔越修越小，反映了王权的逐渐衰落。金字塔是古埃及文明的象征，是古埃及人智慧的结晶</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建筑和数学都达到了较高的水平</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，反映了法老的至上权威，也是奴隶主压迫奴隶的历史见证。</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01637" y="909514"/>
            <a:ext cx="11187139" cy="5262979"/>
          </a:xfrm>
          <a:prstGeom prst="rect">
            <a:avLst/>
          </a:prstGeom>
        </p:spPr>
        <p:txBody>
          <a:bodyPr wrap="square">
            <a:spAutoFit/>
          </a:bodyPr>
          <a:lstStyle/>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印度文明</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文明的出现：公元前</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3</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千纪，古代印度文明诞生</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于</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流域</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的大平原上。</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主要的成就</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公元前</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6</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形成</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等级</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制度；</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释迦牟尼创立佛教；</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nSpc>
                <a:spcPct val="150000"/>
              </a:lnSpc>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③</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发明了</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阿拉伯数字</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他们创造了从</a:t>
            </a:r>
            <a:r>
              <a:rPr lang="en-US" altLang="zh-CN" sz="2800" kern="100" dirty="0">
                <a:latin typeface="Times New Roman" panose="02020603050405020304" pitchFamily="18" charset="0"/>
                <a:ea typeface="方正中等线简体" panose="03000509000000000000" pitchFamily="65" charset="-122"/>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到</a:t>
            </a:r>
            <a:r>
              <a:rPr lang="en-US" altLang="zh-CN" sz="2800" kern="100" dirty="0">
                <a:latin typeface="Times New Roman" panose="02020603050405020304" pitchFamily="18" charset="0"/>
                <a:ea typeface="方正中等线简体" panose="03000509000000000000" pitchFamily="65" charset="-122"/>
              </a:rPr>
              <a:t>9</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的数字，发明了</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kern="100" dirty="0">
                <a:latin typeface="Times New Roman" panose="02020603050405020304" pitchFamily="18" charset="0"/>
                <a:ea typeface="方正中等线简体" panose="03000509000000000000" pitchFamily="65" charset="-122"/>
              </a:rPr>
              <a:t>0</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，提出了按位计值的方法</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8831510" y="1629594"/>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印度河</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 name="矩形 2"/>
          <p:cNvSpPr/>
          <p:nvPr/>
        </p:nvSpPr>
        <p:spPr>
          <a:xfrm>
            <a:off x="4040267" y="3626654"/>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种姓</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0154" y="1053530"/>
            <a:ext cx="11488590" cy="523099"/>
          </a:xfrm>
          <a:prstGeom prst="rect">
            <a:avLst/>
          </a:prstGeom>
        </p:spPr>
        <p:txBody>
          <a:bodyPr wrap="square">
            <a:spAutoFit/>
          </a:bodyPr>
          <a:lstStyle/>
          <a:p>
            <a:r>
              <a:rPr lang="zh-CN" altLang="zh-CN" sz="2800" b="1" kern="1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【知识拓展】</a:t>
            </a:r>
            <a:r>
              <a:rPr lang="zh-CN" altLang="zh-CN" sz="2800" kern="1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种姓制度</a:t>
            </a:r>
            <a:endPar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p:cNvSpPr/>
          <p:nvPr/>
        </p:nvSpPr>
        <p:spPr>
          <a:xfrm>
            <a:off x="500919" y="1917626"/>
            <a:ext cx="10994089" cy="3926856"/>
          </a:xfrm>
          <a:prstGeom prst="rect">
            <a:avLst/>
          </a:prstGeom>
          <a:ln>
            <a:solidFill>
              <a:schemeClr val="tx1"/>
            </a:solidFill>
            <a:prstDash val="dash"/>
          </a:ln>
        </p:spPr>
        <p:txBody>
          <a:bodyPr wrap="square" lIns="121870" tIns="60934" rIns="121870" bIns="60934">
            <a:spAutoFit/>
          </a:bodyPr>
          <a:lstStyle/>
          <a:p>
            <a:pPr algn="just">
              <a:lnSpc>
                <a:spcPct val="150000"/>
              </a:lnSpc>
              <a:spcAft>
                <a:spcPts val="0"/>
              </a:spcAft>
            </a:pP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最高等级婆罗门</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祭司、贵族</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，掌管宗教祭祀；第二等级是刹帝利</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国王、官吏、武士</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，负责统治和保卫国家；第三等级是吠舍，普通劳动者，少部分是富有的商人，从事农业、畜牧业和商业；第四等级是首陀罗，地位最低，为前三等级服务；四个种姓之外还有贱民，社会最底层，被认为是</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不可接触者</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。各等级之间贵贱分明，世代相袭。低等级的人不得从事高等级的职业，不同等级的人不得通婚。</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45701" y="909514"/>
            <a:ext cx="11299010" cy="4616648"/>
          </a:xfrm>
          <a:prstGeom prst="rect">
            <a:avLst/>
          </a:prstGeom>
        </p:spPr>
        <p:txBody>
          <a:bodyPr wrap="square">
            <a:spAutoFit/>
          </a:bodyPr>
          <a:lstStyle/>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华夏文明：</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公元前</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3000</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年左右，黄河流域，王位世袭制，甲骨文，夏小正</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历法</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spc="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b="1" kern="100" spc="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希腊文明：</a:t>
            </a:r>
            <a:r>
              <a:rPr lang="en-US" altLang="zh-CN" sz="2800" b="1" kern="100" spc="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b="1" kern="100" spc="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古代希腊是欧洲文明的发祥地，有海洋文明、蓝色文明之称</a:t>
            </a:r>
            <a:r>
              <a:rPr lang="en-US" altLang="zh-CN" sz="2800" b="1" kern="100" spc="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b="1" kern="100" spc="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文明的出现：在东南欧巴尔干半岛南部和爱琴海地区，多优良港湾，多山少平原，陆上交通不便，形成了独特的海洋文明。曾</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诞生</a:t>
            </a:r>
            <a:r>
              <a:rPr lang="en-US"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a:t>
            </a:r>
            <a:endPar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文明和</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文明</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。公元前</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8</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－前</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6</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逐渐</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兴起</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10161914" y="4221882"/>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克里特</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 name="矩形 2"/>
          <p:cNvSpPr/>
          <p:nvPr/>
        </p:nvSpPr>
        <p:spPr>
          <a:xfrm>
            <a:off x="1630710" y="4869954"/>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迈锡尼</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7175326" y="4904780"/>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城邦</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01637" y="693490"/>
            <a:ext cx="11187139" cy="5262979"/>
          </a:xfrm>
          <a:prstGeom prst="rect">
            <a:avLst/>
          </a:prstGeom>
        </p:spPr>
        <p:txBody>
          <a:bodyPr wrap="square">
            <a:spAutoFit/>
          </a:bodyPr>
          <a:lstStyle/>
          <a:p>
            <a:pPr algn="just">
              <a:lnSpc>
                <a:spcPct val="150000"/>
              </a:lnSpc>
              <a:spcAft>
                <a:spcPts val="0"/>
              </a:spcAft>
            </a:pP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主要的成就</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具有小国寡民特征的城邦兴起</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最</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典型。斯巴达是少数人掌握政权的寡头政治的代表，雅典是多数公民掌权</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政治</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的典型。</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文学：神话、悲剧、喜剧。</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③</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历史</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首创</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历史</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一词，是西方</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史学之父</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______</a:t>
            </a:r>
            <a:endPar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政治史传统的奠基人。</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④</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哲学</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柏拉图和亚里士多德奠定了西方哲学的基础。</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6023198" y="1485578"/>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斯巴达</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 name="矩形 2"/>
          <p:cNvSpPr/>
          <p:nvPr/>
        </p:nvSpPr>
        <p:spPr>
          <a:xfrm>
            <a:off x="7823398" y="1485578"/>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雅典</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9839622" y="2133650"/>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民主</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 name="矩形 4"/>
          <p:cNvSpPr/>
          <p:nvPr/>
        </p:nvSpPr>
        <p:spPr>
          <a:xfrm>
            <a:off x="2062758" y="4005858"/>
            <a:ext cx="1620957"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希罗多德</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 name="矩形 5"/>
          <p:cNvSpPr/>
          <p:nvPr/>
        </p:nvSpPr>
        <p:spPr>
          <a:xfrm>
            <a:off x="10559702" y="4005858"/>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修昔</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7" name="矩形 6"/>
          <p:cNvSpPr/>
          <p:nvPr/>
        </p:nvSpPr>
        <p:spPr>
          <a:xfrm>
            <a:off x="530435" y="4653930"/>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底德</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8" name="矩形 7"/>
          <p:cNvSpPr/>
          <p:nvPr/>
        </p:nvSpPr>
        <p:spPr>
          <a:xfrm>
            <a:off x="2097985" y="5302002"/>
            <a:ext cx="1620957"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苏格拉底</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0154" y="1368181"/>
            <a:ext cx="11488590" cy="523099"/>
          </a:xfrm>
          <a:prstGeom prst="rect">
            <a:avLst/>
          </a:prstGeom>
        </p:spPr>
        <p:txBody>
          <a:bodyPr wrap="square">
            <a:spAutoFit/>
          </a:bodyPr>
          <a:lstStyle/>
          <a:p>
            <a:r>
              <a:rPr lang="zh-CN" altLang="zh-CN" sz="2800" b="1"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【思维点拨】</a:t>
            </a:r>
            <a:r>
              <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雅典的民主政治</a:t>
            </a:r>
            <a:endPar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p:cNvSpPr/>
          <p:nvPr/>
        </p:nvSpPr>
        <p:spPr>
          <a:xfrm>
            <a:off x="500919" y="2232277"/>
            <a:ext cx="10994089" cy="1987864"/>
          </a:xfrm>
          <a:prstGeom prst="rect">
            <a:avLst/>
          </a:prstGeom>
          <a:ln>
            <a:solidFill>
              <a:schemeClr val="tx1"/>
            </a:solidFill>
            <a:prstDash val="dash"/>
          </a:ln>
        </p:spPr>
        <p:txBody>
          <a:bodyPr wrap="square" lIns="121870" tIns="60934" rIns="121870" bIns="60934">
            <a:spAutoFit/>
          </a:bodyPr>
          <a:lstStyle/>
          <a:p>
            <a:pPr algn="just">
              <a:lnSpc>
                <a:spcPct val="150000"/>
              </a:lnSpc>
              <a:spcAft>
                <a:spcPts val="0"/>
              </a:spcAft>
            </a:pP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特点：人民主权</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公民都有出席公民大会和担任公职的权利，直接决定城邦的大政方针</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、轮番而治、权力制约、法律至上、公民意识、直接民主等</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01637" y="693490"/>
            <a:ext cx="11187139" cy="5262979"/>
          </a:xfrm>
          <a:prstGeom prst="rect">
            <a:avLst/>
          </a:prstGeom>
        </p:spPr>
        <p:txBody>
          <a:bodyPr wrap="square">
            <a:spAutoFit/>
          </a:bodyPr>
          <a:lstStyle/>
          <a:p>
            <a:pPr algn="just">
              <a:lnSpc>
                <a:spcPct val="150000"/>
              </a:lnSpc>
              <a:spcAft>
                <a:spcPts val="0"/>
              </a:spcAft>
            </a:pPr>
            <a:r>
              <a:rPr lang="zh-CN" altLang="zh-CN" sz="2800" b="1" kern="100" dirty="0">
                <a:latin typeface="Times New Roman" panose="02020603050405020304" pitchFamily="18" charset="0"/>
                <a:ea typeface="微软雅黑" panose="020B0503020204020204" pitchFamily="34" charset="-122"/>
                <a:cs typeface="Times New Roman" panose="02020603050405020304" pitchFamily="18" charset="0"/>
              </a:rPr>
              <a:t>二、古代世界的帝国与文明的交流</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一</a:t>
            </a:r>
            <a:r>
              <a:rPr lang="en-US" altLang="zh-CN" sz="2800" b="1"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古代文明的扩展</a:t>
            </a:r>
            <a:endParaRPr lang="zh-CN" altLang="zh-CN" sz="1050" b="1"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古代文明扩展的条件</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农耕文明的优势：农耕文明区比较发达</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相对较高的</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劳动</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复杂的社会组织和管理系统，使其具备了稳步扩大范围和影响的潜能。</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海洋文明的特色：工商业较发达，多优良港口，航海技术和武器先进；环海，山多地少，为了生存。</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7463358" y="2768521"/>
            <a:ext cx="1620957"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社会分工</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 name="矩形 2"/>
          <p:cNvSpPr/>
          <p:nvPr/>
        </p:nvSpPr>
        <p:spPr>
          <a:xfrm>
            <a:off x="982638" y="3390920"/>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生产率</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07968" y="477466"/>
            <a:ext cx="2339102" cy="523220"/>
          </a:xfrm>
          <a:prstGeom prst="rect">
            <a:avLst/>
          </a:prstGeom>
        </p:spPr>
        <p:txBody>
          <a:bodyPr wrap="none">
            <a:spAutoFit/>
          </a:bodyPr>
          <a:lstStyle/>
          <a:p>
            <a:r>
              <a:rPr lang="en-US" altLang="zh-CN" sz="2800"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时空坐标</a:t>
            </a:r>
            <a:r>
              <a:rPr lang="en-US" altLang="zh-CN" sz="2800"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8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 name="Picture 2" descr="18-1"/>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811" y="1000897"/>
            <a:ext cx="11020791" cy="299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18-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811" y="4000121"/>
            <a:ext cx="11020791" cy="268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0154" y="1368181"/>
            <a:ext cx="11488590" cy="523099"/>
          </a:xfrm>
          <a:prstGeom prst="rect">
            <a:avLst/>
          </a:prstGeom>
        </p:spPr>
        <p:txBody>
          <a:bodyPr wrap="square">
            <a:spAutoFit/>
          </a:bodyPr>
          <a:lstStyle/>
          <a:p>
            <a:r>
              <a:rPr lang="zh-CN" altLang="zh-CN" sz="2800" b="1"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【思维点拨】</a:t>
            </a:r>
            <a:endPar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p:cNvSpPr/>
          <p:nvPr/>
        </p:nvSpPr>
        <p:spPr>
          <a:xfrm>
            <a:off x="500919" y="2232277"/>
            <a:ext cx="10994089" cy="3280526"/>
          </a:xfrm>
          <a:prstGeom prst="rect">
            <a:avLst/>
          </a:prstGeom>
          <a:ln>
            <a:solidFill>
              <a:schemeClr val="tx1"/>
            </a:solidFill>
            <a:prstDash val="dash"/>
          </a:ln>
        </p:spPr>
        <p:txBody>
          <a:bodyPr wrap="square" lIns="121870" tIns="60934" rIns="121870" bIns="60934">
            <a:spAutoFit/>
          </a:bodyPr>
          <a:lstStyle/>
          <a:p>
            <a:pPr algn="just">
              <a:lnSpc>
                <a:spcPct val="150000"/>
              </a:lnSpc>
              <a:spcAft>
                <a:spcPts val="0"/>
              </a:spcAft>
            </a:pP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农业是一种扩张的力量：有了农业，食物有了保障，人们定居下来，生活比较安定了，可以养活更多的孩子。为了养活这些人，人们就必须开垦更多的土地，于是在更多的地方出现农业。所以，农业是一种扩张的力量，它要求越来越多的土地。</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不同的地理环境条件，形成了不同的文明和不同的扩展方式</a:t>
            </a:r>
            <a:r>
              <a:rPr lang="en-US" altLang="zh-CN" sz="2800" kern="100" dirty="0">
                <a:latin typeface="Times New Roman" panose="02020603050405020304" pitchFamily="18" charset="0"/>
                <a:ea typeface="方正中等线简体" panose="03000509000000000000" pitchFamily="65" charset="-122"/>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63142" y="1112178"/>
            <a:ext cx="10864129" cy="2677656"/>
          </a:xfrm>
          <a:prstGeom prst="rect">
            <a:avLst/>
          </a:prstGeom>
        </p:spPr>
        <p:txBody>
          <a:bodyPr wrap="square">
            <a:spAutoFit/>
          </a:bodyPr>
          <a:lstStyle/>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古代文明扩展的主要方式</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农耕文明：多以武力扩张与征服的方式向周边扩展。</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海洋文明：多以对外移民、商贸往来、建立城邦国家的方式扩大影响</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53957" y="333450"/>
            <a:ext cx="11082498" cy="5909310"/>
          </a:xfrm>
          <a:prstGeom prst="rect">
            <a:avLst/>
          </a:prstGeom>
        </p:spPr>
        <p:txBody>
          <a:bodyPr wrap="square">
            <a:spAutoFit/>
          </a:bodyPr>
          <a:lstStyle/>
          <a:p>
            <a:pPr algn="just">
              <a:lnSpc>
                <a:spcPct val="150000"/>
              </a:lnSpc>
              <a:spcAft>
                <a:spcPts val="0"/>
              </a:spcAft>
            </a:pPr>
            <a:r>
              <a:rPr lang="en-US" altLang="zh-CN" sz="2800" b="1" kern="100" dirty="0" smtClean="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古代文明扩展的表现</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农耕文明：</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埃及文明的扩展：古代埃及文明主要向叙利亚和巴勒斯坦扩展。新王国时期，势力曾达到两河流域，成为强大的军事帝国</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当时的法老：图特摩斯三世</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西亚文明的扩张：西亚文明从两河流域南部向周边地区扩张</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王国</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首次实现了两河流域地区的统一，把势力伸展到地中海东岸</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帝国</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统一整个两河流域地区和小亚细亚的一部分，一度征服埃及，建立了历史上空前的大帝国。</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海洋文明：古希腊人利用自己的组织能力、航海技术和武器，向地中海和黑海周边地区殖民。建立了数量众多</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国家。</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4871070" y="3026495"/>
            <a:ext cx="1620957"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古巴比伦</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6023198" y="3664868"/>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亚述</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 name="矩形 4"/>
          <p:cNvSpPr/>
          <p:nvPr/>
        </p:nvSpPr>
        <p:spPr>
          <a:xfrm>
            <a:off x="7823398" y="5590034"/>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城邦</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53957" y="477466"/>
            <a:ext cx="11082498" cy="5909310"/>
          </a:xfrm>
          <a:prstGeom prst="rect">
            <a:avLst/>
          </a:prstGeom>
        </p:spPr>
        <p:txBody>
          <a:bodyPr wrap="square">
            <a:spAutoFit/>
          </a:bodyPr>
          <a:lstStyle/>
          <a:p>
            <a:pPr algn="just">
              <a:lnSpc>
                <a:spcPct val="150000"/>
              </a:lnSpc>
              <a:spcAft>
                <a:spcPts val="0"/>
              </a:spcAft>
            </a:pPr>
            <a:r>
              <a:rPr lang="en-US" altLang="zh-CN" sz="2800" b="1" kern="100" dirty="0" smtClean="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古代文明扩展的影响：</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使不同文明区相互连接起来，促进了大帝国的兴起。</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二</a:t>
            </a:r>
            <a:r>
              <a:rPr lang="en-US" altLang="zh-CN" sz="2800" b="1"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古代世界的帝国</a:t>
            </a:r>
            <a:endParaRPr lang="zh-CN" altLang="zh-CN" sz="1050" b="1"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波斯帝国：</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公元前</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6</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世纪，兴起</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于</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高原</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，地跨欧亚非三大洲。</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在中央：继承了西亚地区传统的君主专制制度</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整个政权的核心和最高主宰</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王权至上</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，相信君权神授。</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在地方：</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实行</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制</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，行省总督与军事长官相互监督和制约。</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(3)</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在经济上：从中央到地方建立比较完善的官僚体系和税收系统。前</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4</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世纪末，因马其顿</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国王</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入侵</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而灭亡</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6167214" y="2546534"/>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伊朗</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8471470" y="3170511"/>
            <a:ext cx="902811"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国王</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 name="矩形 4"/>
          <p:cNvSpPr/>
          <p:nvPr/>
        </p:nvSpPr>
        <p:spPr>
          <a:xfrm>
            <a:off x="3142878" y="4437906"/>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行省</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 name="矩形 5"/>
          <p:cNvSpPr/>
          <p:nvPr/>
        </p:nvSpPr>
        <p:spPr>
          <a:xfrm>
            <a:off x="4474249" y="5734050"/>
            <a:ext cx="1620957"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亚历山大</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53957" y="617265"/>
            <a:ext cx="11082498" cy="5909310"/>
          </a:xfrm>
          <a:prstGeom prst="rect">
            <a:avLst/>
          </a:prstGeom>
        </p:spPr>
        <p:txBody>
          <a:bodyPr wrap="square">
            <a:spAutoFit/>
          </a:bodyPr>
          <a:lstStyle/>
          <a:p>
            <a:pPr algn="just">
              <a:lnSpc>
                <a:spcPct val="150000"/>
              </a:lnSpc>
              <a:spcAft>
                <a:spcPts val="0"/>
              </a:spcAft>
            </a:pPr>
            <a:r>
              <a:rPr lang="en-US" altLang="zh-CN" sz="2800" b="1" kern="100" dirty="0" smtClean="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马其顿亚历山大帝国：</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公元前</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4</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世纪晚期，希腊北部边陲的马其顿国王亚历山大，历经</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10</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年征战，灭</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掉</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帝国</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，建立了一个地跨欧亚非三大洲的庞大帝国。继承波斯帝国的基本制度：宣布君权神授，将政治、军事等大权集于一身；地方实行行省制，任用马其顿人和希腊人担任主要职务，</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推广</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文化</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罗马帝国的兴衰</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统治范围：罗马原是意大利中部的一个城邦。它在解决内部矛盾后，首先征服了意大利，接着向地中海地区扩张，把整个地中海变成了罗马的内海</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公元</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5951190" y="1413570"/>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波斯</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3862958" y="3310310"/>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希腊</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53957" y="617265"/>
            <a:ext cx="11082498" cy="5262979"/>
          </a:xfrm>
          <a:prstGeom prst="rect">
            <a:avLst/>
          </a:prstGeom>
        </p:spPr>
        <p:txBody>
          <a:bodyPr wrap="square">
            <a:spAutoFit/>
          </a:bodyPr>
          <a:lstStyle/>
          <a:p>
            <a:pPr algn="just">
              <a:lnSpc>
                <a:spcPct val="150000"/>
              </a:lnSpc>
              <a:spcAft>
                <a:spcPts val="0"/>
              </a:spcAft>
            </a:pP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社会状况：</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奴隶制迅速发展；</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地中海地区保持了</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200</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多年的和平，在</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世纪空前繁荣；</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③</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世纪，基督教产生于巴勒斯坦，到</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4</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世纪末成为罗马帝国国教。</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(3)</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陷入危机：</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3</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世纪之后，官僚体系和职业军队使人民的负担不断加重；边境压力逐渐加大。</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(4)</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帝国分裂：</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4</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世纪末，帝国分裂为东、西两部分。</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(5)</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帝国灭亡：</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5</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世纪后期</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(476</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，在内外矛盾的夹击下</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帝国</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灭亡</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东罗马帝国继续存在</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9479582" y="4581922"/>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西罗马</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53957" y="617265"/>
            <a:ext cx="11082498" cy="5262979"/>
          </a:xfrm>
          <a:prstGeom prst="rect">
            <a:avLst/>
          </a:prstGeom>
        </p:spPr>
        <p:txBody>
          <a:bodyPr wrap="square">
            <a:spAutoFit/>
          </a:bodyPr>
          <a:lstStyle/>
          <a:p>
            <a:pPr algn="just">
              <a:lnSpc>
                <a:spcPct val="150000"/>
              </a:lnSpc>
              <a:spcAft>
                <a:spcPts val="0"/>
              </a:spcAft>
            </a:pPr>
            <a:r>
              <a:rPr lang="en-US" altLang="zh-CN" sz="2800" b="1" kern="100" dirty="0" smtClean="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三</a:t>
            </a:r>
            <a:r>
              <a:rPr lang="en-US" altLang="zh-CN" sz="2800" b="1"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文明的交流</a:t>
            </a:r>
            <a:endParaRPr lang="zh-CN" altLang="zh-CN" sz="1050" b="1"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文明交流的表现</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技术传播：</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农耕技术：西亚</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技术</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，逐步传到中亚、欧洲和北非一些地区。</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冶铁技术：冶铁技术最初</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起源于</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从那里扩散到埃及和希腊等地，人类从此进入铁器时代。</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艺术的碰撞</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神话</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雕刻</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西亚的神话传入希腊，成为希腊神话的重要内容；</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希腊最初的雕刻艺术，特别是人像雕刻，在很多方面都模仿埃及</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6023198" y="2042592"/>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农耕</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8471470" y="2690664"/>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西亚</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53957" y="617265"/>
            <a:ext cx="11082498" cy="4616648"/>
          </a:xfrm>
          <a:prstGeom prst="rect">
            <a:avLst/>
          </a:prstGeom>
        </p:spPr>
        <p:txBody>
          <a:bodyPr wrap="square">
            <a:spAutoFit/>
          </a:bodyPr>
          <a:lstStyle/>
          <a:p>
            <a:pPr algn="just">
              <a:lnSpc>
                <a:spcPct val="150000"/>
              </a:lnSpc>
              <a:spcAft>
                <a:spcPts val="0"/>
              </a:spcAft>
            </a:pP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3)</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字母文字的推广：</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腓尼基文字</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流行的原因：字母文字具有书写便捷、易于记忆、有固定顺序与读音的优点。</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起源与推广：字母文字最初起源于西亚地区</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它在东方演化为阿拉马字母，进而发展出古代西亚、埃及以及印度等地的多种字母。它向西传入希腊，形成希腊字母，再演化出拉丁字母。希腊字母和拉丁字母成为今天欧洲几乎所有字母文字的源头</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8183438" y="2663979"/>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腓尼基</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53957" y="828066"/>
            <a:ext cx="11082498" cy="3323987"/>
          </a:xfrm>
          <a:prstGeom prst="rect">
            <a:avLst/>
          </a:prstGeom>
        </p:spPr>
        <p:txBody>
          <a:bodyPr wrap="square">
            <a:spAutoFit/>
          </a:bodyPr>
          <a:lstStyle/>
          <a:p>
            <a:pPr>
              <a:lnSpc>
                <a:spcPct val="150000"/>
              </a:lnSpc>
            </a:pPr>
            <a:r>
              <a:rPr lang="en-US" altLang="zh-CN" sz="2800" b="1" kern="100" dirty="0" smtClean="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秦汉王朝和罗马帝国的交流：</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公元前后，汉朝和罗马帝国分别兴起于亚欧大陆的东西两端。双方缺乏官方的直接往来，通过丝绸之路，双方有间接的经贸和文化交流；东汉的班超为经营西域，曾</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派</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出使</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大秦</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罗马</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a:latin typeface="Times New Roman" panose="02020603050405020304" pitchFamily="18" charset="0"/>
                <a:ea typeface="方正中等线简体" panose="03000509000000000000" pitchFamily="65" charset="-122"/>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世纪，已经有来自罗马的商人到达洛阳，此后罗马商人不断东来，与中国进行贸易。</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4" name="矩形 3"/>
          <p:cNvSpPr/>
          <p:nvPr/>
        </p:nvSpPr>
        <p:spPr>
          <a:xfrm>
            <a:off x="10190137" y="2257024"/>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甘英</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0154" y="693490"/>
            <a:ext cx="11488590" cy="657872"/>
          </a:xfrm>
          <a:prstGeom prst="rect">
            <a:avLst/>
          </a:prstGeom>
        </p:spPr>
        <p:txBody>
          <a:bodyPr wrap="square">
            <a:spAutoFit/>
          </a:bodyPr>
          <a:lstStyle/>
          <a:p>
            <a:pPr algn="just">
              <a:lnSpc>
                <a:spcPct val="150000"/>
              </a:lnSpc>
              <a:spcAft>
                <a:spcPts val="0"/>
              </a:spcAft>
            </a:pPr>
            <a:r>
              <a:rPr lang="zh-CN" altLang="zh-CN" sz="2800" b="1"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【归纳总结】</a:t>
            </a:r>
            <a:r>
              <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人类文明交流的趋势及作用</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500919" y="1557586"/>
            <a:ext cx="10994089" cy="4573187"/>
          </a:xfrm>
          <a:prstGeom prst="rect">
            <a:avLst/>
          </a:prstGeom>
          <a:ln>
            <a:solidFill>
              <a:schemeClr val="tx1"/>
            </a:solidFill>
            <a:prstDash val="dash"/>
          </a:ln>
        </p:spPr>
        <p:txBody>
          <a:bodyPr wrap="square" lIns="121870" tIns="60934" rIns="121870" bIns="60934">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人类文明交流的趋势</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在人类文明发展过程中，不同地区之间始终存在着一定程度的联系和影响。</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文明之间交往的总趋势是不断增多，相互影响也不断扩大。</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人类文明交流的作用</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nSpc>
                <a:spcPct val="150000"/>
              </a:lnSpc>
            </a:pP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古代世界各地区的思想、文化和技术的传播是文明交流的重要表现，促进了文明的发展。</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4" name="矩形 3">
            <a:hlinkClick r:id="rId1" action="ppaction://hlinksldjump"/>
          </p:cNvPr>
          <p:cNvSpPr/>
          <p:nvPr/>
        </p:nvSpPr>
        <p:spPr bwMode="auto">
          <a:xfrm>
            <a:off x="11211213" y="6398788"/>
            <a:ext cx="979200" cy="460800"/>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zh-CN" altLang="en-US" sz="2000"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a:rPr>
              <a:t>返 回</a:t>
            </a:r>
            <a:endParaRPr lang="zh-CN" altLang="en-US" sz="2000"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8542" y="458302"/>
            <a:ext cx="2339102" cy="523220"/>
          </a:xfrm>
          <a:prstGeom prst="rect">
            <a:avLst/>
          </a:prstGeom>
        </p:spPr>
        <p:txBody>
          <a:bodyPr wrap="none">
            <a:spAutoFit/>
          </a:bodyPr>
          <a:lstStyle/>
          <a:p>
            <a:r>
              <a:rPr lang="en-US" altLang="zh-CN" sz="2800"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kern="10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学习</a:t>
            </a:r>
            <a:r>
              <a:rPr lang="zh-CN" altLang="zh-CN" sz="2800" kern="10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指导</a:t>
            </a:r>
            <a:r>
              <a:rPr lang="en-US" altLang="zh-CN" sz="2800"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8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6" name="表格 5"/>
          <p:cNvGraphicFramePr>
            <a:graphicFrameLocks noGrp="1"/>
          </p:cNvGraphicFramePr>
          <p:nvPr/>
        </p:nvGraphicFramePr>
        <p:xfrm>
          <a:off x="442578" y="1125538"/>
          <a:ext cx="11413268" cy="5400600"/>
        </p:xfrm>
        <a:graphic>
          <a:graphicData uri="http://schemas.openxmlformats.org/drawingml/2006/table">
            <a:tbl>
              <a:tblPr/>
              <a:tblGrid>
                <a:gridCol w="2412268"/>
                <a:gridCol w="9001000"/>
              </a:tblGrid>
              <a:tr h="576064">
                <a:tc>
                  <a:txBody>
                    <a:bodyPr/>
                    <a:lstStyle/>
                    <a:p>
                      <a:pPr algn="ctr">
                        <a:lnSpc>
                          <a:spcPct val="140000"/>
                        </a:lnSpc>
                        <a:spcAft>
                          <a:spcPts val="0"/>
                        </a:spcAft>
                      </a:pPr>
                      <a:r>
                        <a:rPr lang="zh-CN" altLang="en-US" sz="1800" kern="100" baseline="0" dirty="0" smtClean="0">
                          <a:effectLst/>
                          <a:latin typeface="楷体_GB2312" panose="02010609030101010101" pitchFamily="49" charset="-122"/>
                          <a:ea typeface="楷体_GB2312" panose="02010609030101010101" pitchFamily="49" charset="-122"/>
                          <a:cs typeface="Courier New" panose="02070309020205020404" pitchFamily="49" charset="0"/>
                        </a:rPr>
                        <a:t>明确考点</a:t>
                      </a:r>
                      <a:endParaRPr lang="zh-CN" sz="18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40000"/>
                        </a:lnSpc>
                        <a:spcAft>
                          <a:spcPts val="0"/>
                        </a:spcAft>
                      </a:pPr>
                      <a:r>
                        <a:rPr lang="zh-CN" altLang="en-US" sz="1800" kern="100" baseline="0" dirty="0" smtClean="0">
                          <a:effectLst/>
                          <a:latin typeface="楷体_GB2312" panose="02010609030101010101" pitchFamily="49" charset="-122"/>
                          <a:ea typeface="楷体_GB2312" panose="02010609030101010101" pitchFamily="49" charset="-122"/>
                          <a:cs typeface="Courier New" panose="02070309020205020404" pitchFamily="49" charset="0"/>
                        </a:rPr>
                        <a:t>整体感知</a:t>
                      </a:r>
                      <a:endParaRPr lang="zh-CN" sz="18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824536">
                <a:tc>
                  <a:txBody>
                    <a:bodyPr/>
                    <a:lstStyle/>
                    <a:p>
                      <a:pPr marL="71755" algn="l">
                        <a:lnSpc>
                          <a:spcPct val="150000"/>
                        </a:lnSpc>
                        <a:spcAft>
                          <a:spcPts val="0"/>
                        </a:spcAft>
                      </a:pPr>
                      <a:r>
                        <a:rPr lang="en-US" sz="1800" kern="100" baseline="0" dirty="0">
                          <a:effectLst/>
                          <a:latin typeface="Times New Roman" panose="02020603050405020304" pitchFamily="18" charset="0"/>
                          <a:ea typeface="楷体_GB2312" panose="02010609030101010101" pitchFamily="49" charset="-122"/>
                          <a:cs typeface="Courier New" panose="02070309020205020404" pitchFamily="49" charset="0"/>
                        </a:rPr>
                        <a:t>1.</a:t>
                      </a:r>
                      <a:r>
                        <a:rPr lang="zh-CN" sz="18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早期人类文明的产生及特点。</a:t>
                      </a:r>
                      <a:endParaRPr lang="zh-CN" sz="18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p>
                      <a:pPr marL="71755" algn="l">
                        <a:lnSpc>
                          <a:spcPct val="150000"/>
                        </a:lnSpc>
                        <a:spcAft>
                          <a:spcPts val="0"/>
                        </a:spcAft>
                      </a:pPr>
                      <a:r>
                        <a:rPr lang="en-US" sz="1800" kern="100" baseline="0" dirty="0">
                          <a:effectLst/>
                          <a:latin typeface="Times New Roman" panose="02020603050405020304" pitchFamily="18" charset="0"/>
                          <a:ea typeface="楷体_GB2312" panose="02010609030101010101" pitchFamily="49" charset="-122"/>
                          <a:cs typeface="Courier New" panose="02070309020205020404" pitchFamily="49" charset="0"/>
                        </a:rPr>
                        <a:t>2.</a:t>
                      </a:r>
                      <a:r>
                        <a:rPr lang="zh-CN" sz="18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各文明古国的特点。</a:t>
                      </a:r>
                      <a:endParaRPr lang="zh-CN" sz="18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p>
                      <a:pPr marL="71755" algn="l">
                        <a:lnSpc>
                          <a:spcPct val="150000"/>
                        </a:lnSpc>
                        <a:spcAft>
                          <a:spcPts val="0"/>
                        </a:spcAft>
                      </a:pPr>
                      <a:r>
                        <a:rPr lang="en-US" sz="1800" kern="100" baseline="0" dirty="0">
                          <a:effectLst/>
                          <a:latin typeface="Times New Roman" panose="02020603050405020304" pitchFamily="18" charset="0"/>
                          <a:ea typeface="楷体_GB2312" panose="02010609030101010101" pitchFamily="49" charset="-122"/>
                          <a:cs typeface="Courier New" panose="02070309020205020404" pitchFamily="49" charset="0"/>
                        </a:rPr>
                        <a:t>3.</a:t>
                      </a:r>
                      <a:r>
                        <a:rPr lang="zh-CN" sz="18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古代各帝国的扩张与文明交流。</a:t>
                      </a:r>
                      <a:endParaRPr lang="zh-CN" sz="18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p>
                      <a:pPr marL="71755" algn="l">
                        <a:lnSpc>
                          <a:spcPct val="150000"/>
                        </a:lnSpc>
                        <a:spcAft>
                          <a:spcPts val="0"/>
                        </a:spcAft>
                      </a:pPr>
                      <a:r>
                        <a:rPr lang="en-US" sz="1800" kern="100" baseline="0" dirty="0">
                          <a:effectLst/>
                          <a:latin typeface="Times New Roman" panose="02020603050405020304" pitchFamily="18" charset="0"/>
                          <a:ea typeface="楷体_GB2312" panose="02010609030101010101" pitchFamily="49" charset="-122"/>
                          <a:cs typeface="Courier New" panose="02070309020205020404" pitchFamily="49" charset="0"/>
                        </a:rPr>
                        <a:t>4.</a:t>
                      </a:r>
                      <a:r>
                        <a:rPr lang="zh-CN" sz="18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中古时期的欧洲。</a:t>
                      </a:r>
                      <a:endParaRPr lang="zh-CN" sz="18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p>
                      <a:pPr marL="71755" algn="l">
                        <a:lnSpc>
                          <a:spcPct val="150000"/>
                        </a:lnSpc>
                        <a:spcAft>
                          <a:spcPts val="0"/>
                        </a:spcAft>
                      </a:pPr>
                      <a:r>
                        <a:rPr lang="en-US" sz="1800" kern="100" baseline="0" dirty="0">
                          <a:effectLst/>
                          <a:latin typeface="Times New Roman" panose="02020603050405020304" pitchFamily="18" charset="0"/>
                          <a:ea typeface="楷体_GB2312" panose="02010609030101010101" pitchFamily="49" charset="-122"/>
                          <a:cs typeface="Courier New" panose="02070309020205020404" pitchFamily="49" charset="0"/>
                        </a:rPr>
                        <a:t>5.</a:t>
                      </a:r>
                      <a:r>
                        <a:rPr lang="zh-CN" sz="18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中古时期的亚洲。</a:t>
                      </a:r>
                      <a:endParaRPr lang="zh-CN" sz="18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p>
                      <a:pPr marL="71755" algn="l">
                        <a:lnSpc>
                          <a:spcPct val="150000"/>
                        </a:lnSpc>
                        <a:spcAft>
                          <a:spcPts val="0"/>
                        </a:spcAft>
                      </a:pPr>
                      <a:r>
                        <a:rPr lang="en-US" sz="1800" kern="100" baseline="0" dirty="0">
                          <a:effectLst/>
                          <a:latin typeface="Times New Roman" panose="02020603050405020304" pitchFamily="18" charset="0"/>
                          <a:ea typeface="楷体_GB2312" panose="02010609030101010101" pitchFamily="49" charset="-122"/>
                          <a:cs typeface="Courier New" panose="02070309020205020404" pitchFamily="49" charset="0"/>
                        </a:rPr>
                        <a:t>6.</a:t>
                      </a:r>
                      <a:r>
                        <a:rPr lang="zh-CN" sz="18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古代非洲文明。</a:t>
                      </a:r>
                      <a:endParaRPr lang="zh-CN" sz="18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p>
                      <a:pPr marL="71755" algn="l">
                        <a:lnSpc>
                          <a:spcPct val="150000"/>
                        </a:lnSpc>
                        <a:spcAft>
                          <a:spcPts val="0"/>
                        </a:spcAft>
                      </a:pPr>
                      <a:r>
                        <a:rPr lang="en-US" sz="1800" kern="100" baseline="0" dirty="0">
                          <a:effectLst/>
                          <a:latin typeface="Times New Roman" panose="02020603050405020304" pitchFamily="18" charset="0"/>
                          <a:ea typeface="楷体_GB2312" panose="02010609030101010101" pitchFamily="49" charset="-122"/>
                          <a:cs typeface="Courier New" panose="02070309020205020404" pitchFamily="49" charset="0"/>
                        </a:rPr>
                        <a:t>7.</a:t>
                      </a:r>
                      <a:r>
                        <a:rPr lang="zh-CN" sz="18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古代美洲文明。</a:t>
                      </a:r>
                      <a:endParaRPr lang="zh-CN" sz="18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algn="l">
                        <a:lnSpc>
                          <a:spcPct val="150000"/>
                        </a:lnSpc>
                        <a:spcAft>
                          <a:spcPts val="0"/>
                        </a:spcAft>
                      </a:pPr>
                      <a:r>
                        <a:rPr lang="en-US" sz="1800" kern="100" baseline="0" dirty="0">
                          <a:effectLst/>
                          <a:latin typeface="Times New Roman" panose="02020603050405020304" pitchFamily="18" charset="0"/>
                          <a:ea typeface="楷体_GB2312" panose="02010609030101010101" pitchFamily="49" charset="-122"/>
                          <a:cs typeface="Courier New" panose="02070309020205020404" pitchFamily="49" charset="0"/>
                        </a:rPr>
                        <a:t>1.</a:t>
                      </a:r>
                      <a:r>
                        <a:rPr lang="zh-CN" sz="18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古代文明的产生及特点：早期文明出现在大河流域，如西亚的两河流域、北非的尼罗河流域以及中国的黄河、长江流域等地。由于历史环境的不同，埃及、印度、希腊和中国等古代文明呈现出多元发展的格局。</a:t>
                      </a:r>
                      <a:endParaRPr lang="zh-CN" sz="18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p>
                      <a:pPr marL="71755" algn="l">
                        <a:lnSpc>
                          <a:spcPct val="150000"/>
                        </a:lnSpc>
                        <a:spcAft>
                          <a:spcPts val="0"/>
                        </a:spcAft>
                      </a:pPr>
                      <a:r>
                        <a:rPr lang="en-US" sz="1800" kern="100" baseline="0" dirty="0">
                          <a:effectLst/>
                          <a:latin typeface="Times New Roman" panose="02020603050405020304" pitchFamily="18" charset="0"/>
                          <a:ea typeface="楷体_GB2312" panose="02010609030101010101" pitchFamily="49" charset="-122"/>
                          <a:cs typeface="Courier New" panose="02070309020205020404" pitchFamily="49" charset="0"/>
                        </a:rPr>
                        <a:t>2.</a:t>
                      </a:r>
                      <a:r>
                        <a:rPr lang="zh-CN" sz="18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认识古代帝国的区域性影响和不同文明之间的早期联系。波斯帝国、亚历山大帝国和罗马帝国先后崛起，把欧亚大陆的农耕文明逐渐连成一片。不同地区的文明间交流不断加强并相互影响，秦汉王朝与罗马帝国建立了经济和文化联系。</a:t>
                      </a:r>
                      <a:endParaRPr lang="zh-CN" sz="18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p>
                      <a:pPr marL="71755" algn="l">
                        <a:lnSpc>
                          <a:spcPct val="150000"/>
                        </a:lnSpc>
                        <a:spcAft>
                          <a:spcPts val="0"/>
                        </a:spcAft>
                      </a:pPr>
                      <a:r>
                        <a:rPr lang="en-US" sz="1800" kern="100" baseline="0" dirty="0">
                          <a:effectLst/>
                          <a:latin typeface="Times New Roman" panose="02020603050405020304" pitchFamily="18" charset="0"/>
                          <a:ea typeface="楷体_GB2312" panose="02010609030101010101" pitchFamily="49" charset="-122"/>
                          <a:cs typeface="Courier New" panose="02070309020205020404" pitchFamily="49" charset="0"/>
                        </a:rPr>
                        <a:t>3.</a:t>
                      </a:r>
                      <a:r>
                        <a:rPr lang="zh-CN" sz="18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认识中古时期世界各区域文明的多元面貌。西欧封建社会的基本特征是封君封臣制度、庄园和农奴制度。拜占庭帝国和俄罗斯帝国实施中央集权；阿拉伯人通过扩张建立大帝国，在东西交流中扮演了重要角色；奥斯曼土耳其人灭亡拜占庭帝国，深刻影响了欧洲和亚洲的历史发展过程；印度先后建立了笈多帝国和德里苏丹国家；古代日本和朝鲜模仿中国建立中央集权制度；玛雅文明展示了美洲人民的强大创造力。</a:t>
                      </a:r>
                      <a:endParaRPr lang="zh-CN" sz="18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25475" y="271296"/>
            <a:ext cx="12215888" cy="504602"/>
          </a:xfrm>
          <a:custGeom>
            <a:avLst/>
            <a:gdLst>
              <a:gd name="connsiteX0" fmla="*/ 0 w 6167214"/>
              <a:gd name="connsiteY0" fmla="*/ 0 h 927757"/>
              <a:gd name="connsiteX1" fmla="*/ 6167214 w 6167214"/>
              <a:gd name="connsiteY1" fmla="*/ 0 h 927757"/>
              <a:gd name="connsiteX2" fmla="*/ 5799071 w 6167214"/>
              <a:gd name="connsiteY2" fmla="*/ 927757 h 927757"/>
              <a:gd name="connsiteX3" fmla="*/ 0 w 6167214"/>
              <a:gd name="connsiteY3" fmla="*/ 927757 h 927757"/>
            </a:gdLst>
            <a:ahLst/>
            <a:cxnLst>
              <a:cxn ang="0">
                <a:pos x="connsiteX0" y="connsiteY0"/>
              </a:cxn>
              <a:cxn ang="0">
                <a:pos x="connsiteX1" y="connsiteY1"/>
              </a:cxn>
              <a:cxn ang="0">
                <a:pos x="connsiteX2" y="connsiteY2"/>
              </a:cxn>
              <a:cxn ang="0">
                <a:pos x="connsiteX3" y="connsiteY3"/>
              </a:cxn>
            </a:cxnLst>
            <a:rect l="l" t="t" r="r" b="b"/>
            <a:pathLst>
              <a:path w="6167214" h="927757">
                <a:moveTo>
                  <a:pt x="0" y="0"/>
                </a:moveTo>
                <a:lnTo>
                  <a:pt x="6167214" y="0"/>
                </a:lnTo>
                <a:lnTo>
                  <a:pt x="5799071" y="927757"/>
                </a:lnTo>
                <a:lnTo>
                  <a:pt x="0" y="927757"/>
                </a:lnTo>
                <a:close/>
              </a:path>
            </a:pathLst>
          </a:custGeom>
          <a:gradFill flip="none" rotWithShape="1">
            <a:gsLst>
              <a:gs pos="0">
                <a:schemeClr val="accent5">
                  <a:lumMod val="40000"/>
                  <a:lumOff val="60000"/>
                  <a:alpha val="0"/>
                </a:schemeClr>
              </a:gs>
              <a:gs pos="100000">
                <a:srgbClr val="DDE3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flipV="1">
            <a:off x="0" y="189434"/>
            <a:ext cx="12190413" cy="32770"/>
          </a:xfrm>
          <a:prstGeom prst="line">
            <a:avLst/>
          </a:prstGeom>
          <a:ln>
            <a:gradFill>
              <a:gsLst>
                <a:gs pos="0">
                  <a:schemeClr val="accent1">
                    <a:lumMod val="5000"/>
                    <a:lumOff val="95000"/>
                    <a:alpha val="0"/>
                  </a:schemeClr>
                </a:gs>
                <a:gs pos="80000">
                  <a:srgbClr val="DDE3E8"/>
                </a:gs>
                <a:gs pos="0">
                  <a:schemeClr val="bg1"/>
                </a:gs>
              </a:gsLst>
              <a:lin ang="0" scaled="0"/>
            </a:gra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4387046" y="261987"/>
            <a:ext cx="3416321" cy="523220"/>
          </a:xfrm>
          <a:prstGeom prst="rect">
            <a:avLst/>
          </a:prstGeom>
        </p:spPr>
        <p:txBody>
          <a:bodyPr wrap="none">
            <a:spAutoFit/>
          </a:bodyPr>
          <a:lstStyle/>
          <a:p>
            <a:pPr algn="ctr"/>
            <a:r>
              <a:rPr lang="zh-CN" altLang="en-US" sz="2800" b="1" kern="100" dirty="0">
                <a:latin typeface="Times New Roman" panose="02020603050405020304" pitchFamily="18" charset="0"/>
                <a:ea typeface="微软雅黑" panose="020B0503020204020204" pitchFamily="34" charset="-122"/>
              </a:rPr>
              <a:t>核心</a:t>
            </a:r>
            <a:r>
              <a:rPr lang="zh-CN" altLang="en-US" sz="2800" b="1" kern="100" dirty="0" smtClean="0">
                <a:latin typeface="Times New Roman" panose="02020603050405020304" pitchFamily="18" charset="0"/>
                <a:ea typeface="微软雅黑" panose="020B0503020204020204" pitchFamily="34" charset="-122"/>
              </a:rPr>
              <a:t>探究　素养</a:t>
            </a:r>
            <a:r>
              <a:rPr lang="zh-CN" altLang="en-US" sz="2800" b="1" kern="100" dirty="0">
                <a:latin typeface="Times New Roman" panose="02020603050405020304" pitchFamily="18" charset="0"/>
                <a:ea typeface="微软雅黑" panose="020B0503020204020204" pitchFamily="34" charset="-122"/>
              </a:rPr>
              <a:t>提升</a:t>
            </a:r>
            <a:endParaRPr lang="zh-CN" altLang="en-US" sz="2800" b="1" kern="100" dirty="0">
              <a:latin typeface="Times New Roman" panose="02020603050405020304" pitchFamily="18" charset="0"/>
              <a:ea typeface="微软雅黑" panose="020B0503020204020204" pitchFamily="34" charset="-122"/>
            </a:endParaRPr>
          </a:p>
        </p:txBody>
      </p:sp>
      <p:cxnSp>
        <p:nvCxnSpPr>
          <p:cNvPr id="20" name="直接连接符 19"/>
          <p:cNvCxnSpPr/>
          <p:nvPr/>
        </p:nvCxnSpPr>
        <p:spPr>
          <a:xfrm flipV="1">
            <a:off x="-25475" y="820366"/>
            <a:ext cx="12185801" cy="17140"/>
          </a:xfrm>
          <a:prstGeom prst="line">
            <a:avLst/>
          </a:prstGeom>
          <a:ln>
            <a:gradFill>
              <a:gsLst>
                <a:gs pos="0">
                  <a:srgbClr val="DDE3E8"/>
                </a:gs>
                <a:gs pos="80000">
                  <a:srgbClr val="DDE3E8"/>
                </a:gs>
                <a:gs pos="0">
                  <a:schemeClr val="bg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501637" y="1158656"/>
            <a:ext cx="11187139" cy="4647402"/>
          </a:xfrm>
          <a:prstGeom prst="rect">
            <a:avLst/>
          </a:prstGeom>
        </p:spPr>
        <p:txBody>
          <a:bodyPr wrap="square" lIns="121898" tIns="60948" rIns="121898" bIns="60948">
            <a:spAutoFit/>
          </a:bodyPr>
          <a:lstStyle/>
          <a:p>
            <a:pPr algn="just">
              <a:lnSpc>
                <a:spcPct val="150000"/>
              </a:lnSpc>
              <a:spcAft>
                <a:spcPts val="0"/>
              </a:spcAft>
            </a:pPr>
            <a:r>
              <a:rPr lang="zh-CN" altLang="zh-CN" sz="2800" b="1" kern="100" dirty="0">
                <a:latin typeface="Times New Roman" panose="02020603050405020304" pitchFamily="18" charset="0"/>
                <a:ea typeface="微软雅黑" panose="020B0503020204020204" pitchFamily="34" charset="-122"/>
                <a:cs typeface="Times New Roman" panose="02020603050405020304" pitchFamily="18" charset="0"/>
              </a:rPr>
              <a:t>考点一　地理环境与人类早期文明的关系</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早期文明的产生</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zh-CN" altLang="zh-CN" sz="2800" b="1"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史料一</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埃及是一个长时间处于同一王朝统治下的统一的大河流域国家</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埃及与美索不达米亚不同，可以自由自在地安排自己的命运，不受外界的干涉</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而且，尼罗河就像一根天然的纽带，把整个流域地区连接成一个稳定、有效的整体。尼罗河平缓的水流使北上航行极为容易，而盛行的北风、西北风又使返航毫不费力</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01637" y="1125538"/>
            <a:ext cx="11187139" cy="2634223"/>
          </a:xfrm>
          <a:prstGeom prst="rect">
            <a:avLst/>
          </a:prstGeom>
        </p:spPr>
        <p:txBody>
          <a:bodyPr wrap="square" lIns="121898" tIns="60948" rIns="121898" bIns="60948">
            <a:spAutoFit/>
          </a:bodyPr>
          <a:lstStyle/>
          <a:p>
            <a:pPr algn="just">
              <a:lnSpc>
                <a:spcPct val="150000"/>
              </a:lnSpc>
              <a:spcAft>
                <a:spcPts val="0"/>
              </a:spcAft>
            </a:pPr>
            <a:r>
              <a:rPr lang="zh-CN" altLang="zh-CN" sz="2800" b="1"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史料</a:t>
            </a:r>
            <a:r>
              <a:rPr lang="zh-CN" altLang="zh-CN" sz="2800" b="1"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二</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公元前</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9</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恒河中游开始得到迅猛发展，取代印度河，成为印度古代政治、经济、文化的重心。那里雨量充沛，光照时间长，树木参天，经冬不凋。自然界这种浓郁得过剩的生命力，启发了土著民对生命不死轮回问题的思考。</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3610" y="2406581"/>
            <a:ext cx="11407208" cy="3970318"/>
          </a:xfrm>
          <a:prstGeom prst="rect">
            <a:avLst/>
          </a:prstGeom>
        </p:spPr>
        <p:txBody>
          <a:bodyPr wrap="square">
            <a:spAutoFit/>
          </a:bodyPr>
          <a:lstStyle/>
          <a:p>
            <a:pPr algn="just">
              <a:lnSpc>
                <a:spcPct val="150000"/>
              </a:lnSpc>
              <a:spcAft>
                <a:spcPts val="0"/>
              </a:spcAft>
            </a:pP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试答</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a:t>
            </a:r>
            <a:endParaRPr lang="en-US"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pP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a:t>
            </a:r>
            <a:r>
              <a:rPr lang="en-US" altLang="zh-CN" sz="2800" kern="100" dirty="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______________________________________________________________________________________________________________________________</a:t>
            </a:r>
            <a:endParaRPr lang="en-US" altLang="zh-CN" sz="2800" kern="100" dirty="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endParaRPr>
          </a:p>
          <a:p>
            <a:pPr algn="just">
              <a:lnSpc>
                <a:spcPct val="150000"/>
              </a:lnSpc>
            </a:pPr>
            <a:r>
              <a:rPr lang="en-US" altLang="zh-CN" sz="2800" kern="100" dirty="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a:t>
            </a:r>
            <a:endParaRPr lang="en-US" altLang="zh-CN" sz="2800" kern="100" dirty="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endParaRPr>
          </a:p>
          <a:p>
            <a:pPr algn="just">
              <a:lnSpc>
                <a:spcPct val="150000"/>
              </a:lnSpc>
            </a:pPr>
            <a:r>
              <a:rPr lang="en-US" altLang="zh-CN" sz="2800" kern="100" dirty="0" smtClean="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a:t>
            </a:r>
            <a:endParaRPr lang="en-US" altLang="zh-CN" sz="2800" kern="100" dirty="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endParaRPr>
          </a:p>
        </p:txBody>
      </p:sp>
      <p:sp>
        <p:nvSpPr>
          <p:cNvPr id="9" name="矩形 8"/>
          <p:cNvSpPr/>
          <p:nvPr/>
        </p:nvSpPr>
        <p:spPr>
          <a:xfrm>
            <a:off x="463610" y="621482"/>
            <a:ext cx="11407208" cy="1310808"/>
          </a:xfrm>
          <a:prstGeom prst="rect">
            <a:avLst/>
          </a:prstGeom>
        </p:spPr>
        <p:txBody>
          <a:bodyPr wrap="square">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思考：</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根据史料并结合所学知识，概括自然地理环境</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河流</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对三地文明有何影响。</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6" name="矩形 5"/>
          <p:cNvSpPr/>
          <p:nvPr/>
        </p:nvSpPr>
        <p:spPr>
          <a:xfrm>
            <a:off x="694606" y="2336752"/>
            <a:ext cx="10853567" cy="3896131"/>
          </a:xfrm>
          <a:prstGeom prst="rect">
            <a:avLst/>
          </a:prstGeom>
        </p:spPr>
        <p:txBody>
          <a:bodyPr wrap="square">
            <a:spAutoFit/>
          </a:bodyPr>
          <a:lstStyle/>
          <a:p>
            <a:pPr algn="just">
              <a:lnSpc>
                <a:spcPct val="150000"/>
              </a:lnSpc>
              <a:spcAft>
                <a:spcPts val="0"/>
              </a:spcAft>
            </a:pPr>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影响</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：古代两河流域：经常受到外族入侵、帝国更换频繁、充满不安全感。</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古埃及：长期统一、政权较为稳固、航行便利、生活较惬意。</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印度：恒河流域草木常青，引发了先民对生命不死轮回问题的思考，对印度宗教产生了巨大的影响；在此基础上印度成为种姓制度产生和发展的沃土。</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4566" y="405458"/>
            <a:ext cx="11377264" cy="5835124"/>
          </a:xfrm>
          <a:prstGeom prst="rect">
            <a:avLst/>
          </a:prstGeom>
        </p:spPr>
        <p:txBody>
          <a:bodyPr wrap="square">
            <a:spAutoFit/>
          </a:bodyPr>
          <a:lstStyle/>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人类早期文明的特征与自然地理环境的关系</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zh-CN" altLang="zh-CN" sz="2800" b="1"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史料一</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希腊国土的块状分布，平原面积狭小以及这些天然国土数量之多，事先给各种小块政治单元的形成创造了必要条件，正是四分五裂的地缘分布和差异极大的地形、地貌，使希腊人长期以来习惯于城邦制的小国寡民的政治格局，甚至养成了城邦崇拜情节，以至于当建立大型政治共同体的任务被提到历史日程上来时，他们根本不可能表现出建立并维系一个大型政治共同体的愿望和能力。</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r">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摘编自虞崇胜、杨刻俭《古希腊民主制度的地缘因素探析》</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gn="r">
              <a:lnSpc>
                <a:spcPct val="150000"/>
              </a:lnSpc>
              <a:spcAft>
                <a:spcPts val="0"/>
              </a:spcAft>
            </a:pP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原文</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有改动</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2598" y="477466"/>
            <a:ext cx="3456384" cy="523220"/>
          </a:xfrm>
          <a:prstGeom prst="rect">
            <a:avLst/>
          </a:prstGeom>
        </p:spPr>
        <p:txBody>
          <a:bodyPr wrap="square">
            <a:spAutoFit/>
          </a:bodyPr>
          <a:lstStyle/>
          <a:p>
            <a:r>
              <a:rPr lang="zh-CN" altLang="zh-CN" sz="2800" b="1"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史料二</a:t>
            </a:r>
            <a:endParaRPr lang="zh-CN" altLang="en-US" b="1" dirty="0">
              <a:solidFill>
                <a:srgbClr val="C00000"/>
              </a:solidFill>
            </a:endParaRPr>
          </a:p>
        </p:txBody>
      </p:sp>
      <p:graphicFrame>
        <p:nvGraphicFramePr>
          <p:cNvPr id="5" name="表格 4"/>
          <p:cNvGraphicFramePr>
            <a:graphicFrameLocks noGrp="1"/>
          </p:cNvGraphicFramePr>
          <p:nvPr/>
        </p:nvGraphicFramePr>
        <p:xfrm>
          <a:off x="694606" y="1341563"/>
          <a:ext cx="11017224" cy="5120640"/>
        </p:xfrm>
        <a:graphic>
          <a:graphicData uri="http://schemas.openxmlformats.org/drawingml/2006/table">
            <a:tbl>
              <a:tblPr/>
              <a:tblGrid>
                <a:gridCol w="1656184"/>
                <a:gridCol w="6120680"/>
                <a:gridCol w="3240360"/>
              </a:tblGrid>
              <a:tr h="543146">
                <a:tc>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古代文明</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地理环境</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主要文明成果</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8932">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古巴比伦</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大部分地区干旱少雨，但幼发拉底河和底格里斯河提供了充足的水源</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《汉谟拉比法典》、楔形文字</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0506">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古埃及</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干旱，但尼罗河的定期泛滥有利于农业生产的发展；尼罗河提供了连通上下埃及的交通条件</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金字塔、象形文字、太阳历</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8932">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古印度</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生产工具的进步，雨水丰沛、植被茂盛的恒河流域逐步得到开发</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种姓制度、佛教、阿拉伯数字</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694606" y="1341563"/>
          <a:ext cx="11017224" cy="3200400"/>
        </p:xfrm>
        <a:graphic>
          <a:graphicData uri="http://schemas.openxmlformats.org/drawingml/2006/table">
            <a:tbl>
              <a:tblPr/>
              <a:tblGrid>
                <a:gridCol w="1559802"/>
                <a:gridCol w="6217062"/>
                <a:gridCol w="3240360"/>
              </a:tblGrid>
              <a:tr h="814719">
                <a:tc>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古希腊</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多山少平原，陆上交通不便，不利于地区性大国的兴起；小国寡民的城邦</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民主政治、哲学、首创</a:t>
                      </a:r>
                      <a:r>
                        <a:rPr lang="en-US" sz="2800" kern="100" baseline="0">
                          <a:effectLst/>
                          <a:latin typeface="宋体" panose="02010600030101010101" pitchFamily="2" charset="-122"/>
                          <a:ea typeface="方正中等线简体" panose="03000509000000000000" pitchFamily="65" charset="-122"/>
                          <a:cs typeface="Times New Roman" panose="02020603050405020304" pitchFamily="18" charset="0"/>
                        </a:rPr>
                        <a:t>“</a:t>
                      </a: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历史</a:t>
                      </a:r>
                      <a:r>
                        <a:rPr lang="en-US" sz="2800" kern="100" baseline="0">
                          <a:effectLst/>
                          <a:latin typeface="宋体" panose="02010600030101010101" pitchFamily="2" charset="-122"/>
                          <a:ea typeface="方正中等线简体" panose="03000509000000000000" pitchFamily="65" charset="-122"/>
                          <a:cs typeface="Times New Roman" panose="02020603050405020304" pitchFamily="18" charset="0"/>
                        </a:rPr>
                        <a:t>”</a:t>
                      </a: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一词</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6292">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古代中国</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黄河、长江流域</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主要为黄河流域</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，早期黄河流域植被茂密，气候适宜，同时黄土也是一种比较适合耕种的土壤</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甲骨文、青铜器、长城、《诗经》</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3325" marR="13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63610" y="1557586"/>
            <a:ext cx="11407208" cy="1310808"/>
          </a:xfrm>
          <a:prstGeom prst="rect">
            <a:avLst/>
          </a:prstGeom>
        </p:spPr>
        <p:txBody>
          <a:bodyPr wrap="square">
            <a:spAutoFit/>
          </a:bodyPr>
          <a:lstStyle/>
          <a:p>
            <a:pPr algn="just">
              <a:lnSpc>
                <a:spcPct val="150000"/>
              </a:lnSpc>
              <a:spcAft>
                <a:spcPts val="0"/>
              </a:spcAft>
            </a:pPr>
            <a:r>
              <a:rPr lang="zh-CN" altLang="zh-CN" sz="2800" kern="100" spc="100" dirty="0">
                <a:latin typeface="Times New Roman" panose="02020603050405020304" pitchFamily="18" charset="0"/>
                <a:ea typeface="方正中等线简体" panose="03000509000000000000" pitchFamily="65" charset="-122"/>
                <a:cs typeface="Times New Roman" panose="02020603050405020304" pitchFamily="18" charset="0"/>
              </a:rPr>
              <a:t>思考</a:t>
            </a:r>
            <a:r>
              <a:rPr lang="en-US" altLang="zh-CN" sz="2800" kern="100" spc="100" dirty="0">
                <a:latin typeface="Times New Roman" panose="02020603050405020304" pitchFamily="18" charset="0"/>
                <a:ea typeface="方正中等线简体" panose="03000509000000000000" pitchFamily="65" charset="-122"/>
              </a:rPr>
              <a:t>(1)</a:t>
            </a:r>
            <a:r>
              <a:rPr lang="zh-CN" altLang="zh-CN" sz="2800" kern="100" spc="100" dirty="0">
                <a:latin typeface="Times New Roman" panose="02020603050405020304" pitchFamily="18" charset="0"/>
                <a:ea typeface="方正中等线简体" panose="03000509000000000000" pitchFamily="65" charset="-122"/>
                <a:cs typeface="Times New Roman" panose="02020603050405020304" pitchFamily="18" charset="0"/>
              </a:rPr>
              <a:t>：根据史料一，概括古代希腊城邦政治的特点及形成此特点的原因。</a:t>
            </a:r>
            <a:endParaRPr lang="zh-CN" altLang="zh-CN" sz="1050" kern="100" spc="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463610" y="3198669"/>
            <a:ext cx="11407208" cy="2031325"/>
          </a:xfrm>
          <a:prstGeom prst="rect">
            <a:avLst/>
          </a:prstGeom>
        </p:spPr>
        <p:txBody>
          <a:bodyPr wrap="square">
            <a:spAutoFit/>
          </a:bodyPr>
          <a:lstStyle/>
          <a:p>
            <a:pPr algn="just">
              <a:lnSpc>
                <a:spcPct val="150000"/>
              </a:lnSpc>
              <a:spcAft>
                <a:spcPts val="0"/>
              </a:spcAft>
            </a:pP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试答</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a:t>
            </a:r>
            <a:endParaRPr lang="en-US"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lvl="0" algn="just">
              <a:lnSpc>
                <a:spcPct val="150000"/>
              </a:lnSpc>
            </a:pP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a:t>
            </a:r>
            <a:r>
              <a:rPr lang="en-US" altLang="zh-CN" sz="2800" kern="100" dirty="0" smtClean="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a:t>
            </a:r>
            <a:endParaRPr lang="en-US" altLang="zh-CN" sz="2800" kern="100" dirty="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endParaRPr>
          </a:p>
        </p:txBody>
      </p:sp>
      <p:sp>
        <p:nvSpPr>
          <p:cNvPr id="4" name="矩形 3"/>
          <p:cNvSpPr/>
          <p:nvPr/>
        </p:nvSpPr>
        <p:spPr>
          <a:xfrm>
            <a:off x="694606" y="3128840"/>
            <a:ext cx="10853567" cy="1957139"/>
          </a:xfrm>
          <a:prstGeom prst="rect">
            <a:avLst/>
          </a:prstGeom>
        </p:spPr>
        <p:txBody>
          <a:bodyPr wrap="square">
            <a:spAutoFit/>
          </a:bodyPr>
          <a:lstStyle/>
          <a:p>
            <a:pPr algn="just">
              <a:lnSpc>
                <a:spcPct val="150000"/>
              </a:lnSpc>
              <a:spcAft>
                <a:spcPts val="0"/>
              </a:spcAft>
            </a:pPr>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特点</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：城邦是小块政治单元；小国寡民</a:t>
            </a: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原因</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：地理环境的影响；城邦崇拜情结；缺乏建立并维系一个大型政治共同体的愿望和能力。</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63610" y="1557586"/>
            <a:ext cx="11407208" cy="664477"/>
          </a:xfrm>
          <a:prstGeom prst="rect">
            <a:avLst/>
          </a:prstGeom>
        </p:spPr>
        <p:txBody>
          <a:bodyPr wrap="square">
            <a:spAutoFit/>
          </a:bodyPr>
          <a:lstStyle/>
          <a:p>
            <a:pPr algn="just">
              <a:lnSpc>
                <a:spcPct val="150000"/>
              </a:lnSpc>
              <a:spcAft>
                <a:spcPts val="0"/>
              </a:spcAft>
            </a:pP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思考</a:t>
            </a:r>
            <a:r>
              <a:rPr lang="en-US" altLang="zh-CN" sz="2800" kern="100" dirty="0">
                <a:latin typeface="Times New Roman" panose="02020603050405020304" pitchFamily="18" charset="0"/>
                <a:ea typeface="方正中等线简体" panose="03000509000000000000" pitchFamily="65" charset="-122"/>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：古代早期文明产生的区域地理位置有何共同点？</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463610" y="3198669"/>
            <a:ext cx="11407208" cy="1384995"/>
          </a:xfrm>
          <a:prstGeom prst="rect">
            <a:avLst/>
          </a:prstGeom>
        </p:spPr>
        <p:txBody>
          <a:bodyPr wrap="square">
            <a:spAutoFit/>
          </a:bodyPr>
          <a:lstStyle/>
          <a:p>
            <a:pPr algn="just">
              <a:lnSpc>
                <a:spcPct val="150000"/>
              </a:lnSpc>
              <a:spcAft>
                <a:spcPts val="0"/>
              </a:spcAft>
            </a:pP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试答</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a:t>
            </a:r>
            <a:endParaRPr lang="en-US"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lvl="0" algn="just">
              <a:lnSpc>
                <a:spcPct val="150000"/>
              </a:lnSpc>
            </a:pP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a:t>
            </a:r>
            <a:endParaRPr lang="en-US" altLang="zh-CN" sz="2800" kern="100" dirty="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endParaRPr>
          </a:p>
        </p:txBody>
      </p:sp>
      <p:sp>
        <p:nvSpPr>
          <p:cNvPr id="4" name="矩形 3"/>
          <p:cNvSpPr/>
          <p:nvPr/>
        </p:nvSpPr>
        <p:spPr>
          <a:xfrm>
            <a:off x="694606" y="3128840"/>
            <a:ext cx="10853567" cy="1310808"/>
          </a:xfrm>
          <a:prstGeom prst="rect">
            <a:avLst/>
          </a:prstGeom>
        </p:spPr>
        <p:txBody>
          <a:bodyPr wrap="square">
            <a:spAutoFit/>
          </a:bodyPr>
          <a:lstStyle/>
          <a:p>
            <a:pPr algn="just">
              <a:lnSpc>
                <a:spcPct val="150000"/>
              </a:lnSpc>
              <a:spcAft>
                <a:spcPts val="0"/>
              </a:spcAft>
            </a:pPr>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大多</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邻近大河流域</a:t>
            </a:r>
            <a:r>
              <a:rPr lang="en-US" altLang="zh-CN" sz="2800" kern="100" dirty="0">
                <a:solidFill>
                  <a:srgbClr val="C00000"/>
                </a:solidFill>
                <a:latin typeface="Times New Roman" panose="02020603050405020304" pitchFamily="18" charset="0"/>
                <a:ea typeface="方正中等线简体" panose="03000509000000000000" pitchFamily="65" charset="-122"/>
              </a:rPr>
              <a:t>(</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或海洋</a:t>
            </a:r>
            <a:r>
              <a:rPr lang="en-US" altLang="zh-CN" sz="2800" kern="100" dirty="0">
                <a:solidFill>
                  <a:srgbClr val="C00000"/>
                </a:solidFill>
                <a:latin typeface="Times New Roman" panose="02020603050405020304" pitchFamily="18" charset="0"/>
                <a:ea typeface="方正中等线简体" panose="03000509000000000000" pitchFamily="65" charset="-122"/>
              </a:rPr>
              <a:t>)</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；基本位于中纬度、北温带；特征为</a:t>
            </a: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独立发展</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，多元并存。</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53957" y="1117839"/>
            <a:ext cx="11082498" cy="4616648"/>
          </a:xfrm>
          <a:prstGeom prst="rect">
            <a:avLst/>
          </a:prstGeom>
        </p:spPr>
        <p:txBody>
          <a:bodyPr wrap="square">
            <a:spAutoFit/>
          </a:bodyPr>
          <a:lstStyle/>
          <a:p>
            <a:pPr algn="just">
              <a:lnSpc>
                <a:spcPct val="150000"/>
              </a:lnSpc>
              <a:spcAft>
                <a:spcPts val="0"/>
              </a:spcAft>
            </a:pPr>
            <a:r>
              <a:rPr lang="zh-CN" altLang="zh-CN" sz="2800" b="1" kern="100" dirty="0">
                <a:latin typeface="Times New Roman" panose="02020603050405020304" pitchFamily="18" charset="0"/>
                <a:ea typeface="微软雅黑" panose="020B0503020204020204" pitchFamily="34" charset="-122"/>
                <a:cs typeface="Times New Roman" panose="02020603050405020304" pitchFamily="18" charset="0"/>
              </a:rPr>
              <a:t>考点二　东西方文明在交融中传播</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东西方文明的交融</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zh-CN" altLang="zh-CN" sz="2800" b="1"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史料一</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亚历山大在进军途中，建立了许多以自己名字命名的新城，今天埃及的亚历山大港就是那时兴建的。这些城市在文化、教育、城市建筑等方面受到希腊文化的影响。虽然亚历山大帝国昙花一现，但希腊文化传播到东方，东方文化也渗入希腊文化，促进了东西方文化的交流。</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3610" y="2910637"/>
            <a:ext cx="11407208" cy="2031325"/>
          </a:xfrm>
          <a:prstGeom prst="rect">
            <a:avLst/>
          </a:prstGeom>
        </p:spPr>
        <p:txBody>
          <a:bodyPr wrap="square">
            <a:spAutoFit/>
          </a:bodyPr>
          <a:lstStyle/>
          <a:p>
            <a:pPr algn="just">
              <a:lnSpc>
                <a:spcPct val="150000"/>
              </a:lnSpc>
              <a:spcAft>
                <a:spcPts val="0"/>
              </a:spcAft>
            </a:pP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试答：</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a:t>
            </a:r>
            <a:endPar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endParaRPr>
          </a:p>
          <a:p>
            <a:pPr algn="just">
              <a:lnSpc>
                <a:spcPct val="150000"/>
              </a:lnSpc>
            </a:pPr>
            <a:r>
              <a:rPr lang="en-US" altLang="zh-CN" sz="2800" kern="100" dirty="0" smtClean="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______________________________________________________________________________________________________________________________</a:t>
            </a:r>
            <a:endParaRPr lang="en-US" altLang="zh-CN" sz="280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6" name="矩形 5"/>
          <p:cNvSpPr/>
          <p:nvPr/>
        </p:nvSpPr>
        <p:spPr>
          <a:xfrm>
            <a:off x="622598" y="2831368"/>
            <a:ext cx="10925575" cy="1957139"/>
          </a:xfrm>
          <a:prstGeom prst="rect">
            <a:avLst/>
          </a:prstGeom>
        </p:spPr>
        <p:txBody>
          <a:bodyPr wrap="square">
            <a:spAutoFit/>
          </a:bodyPr>
          <a:lstStyle/>
          <a:p>
            <a:pPr algn="just">
              <a:lnSpc>
                <a:spcPct val="150000"/>
              </a:lnSpc>
              <a:spcAft>
                <a:spcPts val="0"/>
              </a:spcAft>
            </a:pPr>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表面</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上看，希腊化指希腊文明对东方的影响，其实这一时期地中海和西亚、北非历史的基本特点是东西方文明的大交汇，以及东方各文明之间更加密切的交往；</a:t>
            </a:r>
            <a:r>
              <a:rPr lang="en-US" altLang="zh-CN" sz="2800" kern="100" dirty="0">
                <a:solidFill>
                  <a:srgbClr val="C00000"/>
                </a:solidFill>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希腊化</a:t>
            </a:r>
            <a:r>
              <a:rPr lang="en-US" altLang="zh-CN" sz="2800" kern="100" dirty="0">
                <a:solidFill>
                  <a:srgbClr val="C00000"/>
                </a:solidFill>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反映出强烈的西方中心倾向。</a:t>
            </a:r>
            <a:endParaRPr lang="zh-CN" altLang="zh-CN" sz="1050" kern="100" spc="3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5" name="矩形 4"/>
          <p:cNvSpPr/>
          <p:nvPr/>
        </p:nvSpPr>
        <p:spPr>
          <a:xfrm>
            <a:off x="463610" y="909514"/>
            <a:ext cx="11407208" cy="1310808"/>
          </a:xfrm>
          <a:prstGeom prst="rect">
            <a:avLst/>
          </a:prstGeom>
        </p:spPr>
        <p:txBody>
          <a:bodyPr wrap="square">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思考：</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据史料一</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希腊文化传播到东方，东方文化也渗入希腊文化</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，如何理解</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希腊化时期</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p:cNvSpPr>
            <a:spLocks noEditPoints="1"/>
          </p:cNvSpPr>
          <p:nvPr/>
        </p:nvSpPr>
        <p:spPr bwMode="auto">
          <a:xfrm>
            <a:off x="261385" y="-90327"/>
            <a:ext cx="1801306" cy="4107077"/>
          </a:xfrm>
          <a:custGeom>
            <a:avLst/>
            <a:gdLst>
              <a:gd name="T0" fmla="*/ 19 w 244"/>
              <a:gd name="T1" fmla="*/ 27 h 711"/>
              <a:gd name="T2" fmla="*/ 17 w 244"/>
              <a:gd name="T3" fmla="*/ 79 h 711"/>
              <a:gd name="T4" fmla="*/ 16 w 244"/>
              <a:gd name="T5" fmla="*/ 143 h 711"/>
              <a:gd name="T6" fmla="*/ 24 w 244"/>
              <a:gd name="T7" fmla="*/ 235 h 711"/>
              <a:gd name="T8" fmla="*/ 28 w 244"/>
              <a:gd name="T9" fmla="*/ 302 h 711"/>
              <a:gd name="T10" fmla="*/ 46 w 244"/>
              <a:gd name="T11" fmla="*/ 326 h 711"/>
              <a:gd name="T12" fmla="*/ 48 w 244"/>
              <a:gd name="T13" fmla="*/ 359 h 711"/>
              <a:gd name="T14" fmla="*/ 62 w 244"/>
              <a:gd name="T15" fmla="*/ 399 h 711"/>
              <a:gd name="T16" fmla="*/ 71 w 244"/>
              <a:gd name="T17" fmla="*/ 466 h 711"/>
              <a:gd name="T18" fmla="*/ 86 w 244"/>
              <a:gd name="T19" fmla="*/ 578 h 711"/>
              <a:gd name="T20" fmla="*/ 136 w 244"/>
              <a:gd name="T21" fmla="*/ 612 h 711"/>
              <a:gd name="T22" fmla="*/ 160 w 244"/>
              <a:gd name="T23" fmla="*/ 593 h 711"/>
              <a:gd name="T24" fmla="*/ 171 w 244"/>
              <a:gd name="T25" fmla="*/ 701 h 711"/>
              <a:gd name="T26" fmla="*/ 179 w 244"/>
              <a:gd name="T27" fmla="*/ 650 h 711"/>
              <a:gd name="T28" fmla="*/ 203 w 244"/>
              <a:gd name="T29" fmla="*/ 592 h 711"/>
              <a:gd name="T30" fmla="*/ 211 w 244"/>
              <a:gd name="T31" fmla="*/ 572 h 711"/>
              <a:gd name="T32" fmla="*/ 190 w 244"/>
              <a:gd name="T33" fmla="*/ 515 h 711"/>
              <a:gd name="T34" fmla="*/ 156 w 244"/>
              <a:gd name="T35" fmla="*/ 543 h 711"/>
              <a:gd name="T36" fmla="*/ 137 w 244"/>
              <a:gd name="T37" fmla="*/ 556 h 711"/>
              <a:gd name="T38" fmla="*/ 126 w 244"/>
              <a:gd name="T39" fmla="*/ 534 h 711"/>
              <a:gd name="T40" fmla="*/ 135 w 244"/>
              <a:gd name="T41" fmla="*/ 481 h 711"/>
              <a:gd name="T42" fmla="*/ 135 w 244"/>
              <a:gd name="T43" fmla="*/ 488 h 711"/>
              <a:gd name="T44" fmla="*/ 154 w 244"/>
              <a:gd name="T45" fmla="*/ 519 h 711"/>
              <a:gd name="T46" fmla="*/ 177 w 244"/>
              <a:gd name="T47" fmla="*/ 505 h 711"/>
              <a:gd name="T48" fmla="*/ 222 w 244"/>
              <a:gd name="T49" fmla="*/ 462 h 711"/>
              <a:gd name="T50" fmla="*/ 223 w 244"/>
              <a:gd name="T51" fmla="*/ 411 h 711"/>
              <a:gd name="T52" fmla="*/ 232 w 244"/>
              <a:gd name="T53" fmla="*/ 341 h 711"/>
              <a:gd name="T54" fmla="*/ 239 w 244"/>
              <a:gd name="T55" fmla="*/ 245 h 711"/>
              <a:gd name="T56" fmla="*/ 242 w 244"/>
              <a:gd name="T57" fmla="*/ 114 h 711"/>
              <a:gd name="T58" fmla="*/ 203 w 244"/>
              <a:gd name="T59" fmla="*/ 25 h 711"/>
              <a:gd name="T60" fmla="*/ 135 w 244"/>
              <a:gd name="T61" fmla="*/ 12 h 711"/>
              <a:gd name="T62" fmla="*/ 98 w 244"/>
              <a:gd name="T63" fmla="*/ 5 h 711"/>
              <a:gd name="T64" fmla="*/ 51 w 244"/>
              <a:gd name="T65" fmla="*/ 22 h 711"/>
              <a:gd name="T66" fmla="*/ 36 w 244"/>
              <a:gd name="T67" fmla="*/ 31 h 711"/>
              <a:gd name="T68" fmla="*/ 70 w 244"/>
              <a:gd name="T69" fmla="*/ 91 h 711"/>
              <a:gd name="T70" fmla="*/ 34 w 244"/>
              <a:gd name="T71" fmla="*/ 108 h 711"/>
              <a:gd name="T72" fmla="*/ 32 w 244"/>
              <a:gd name="T73" fmla="*/ 227 h 711"/>
              <a:gd name="T74" fmla="*/ 39 w 244"/>
              <a:gd name="T75" fmla="*/ 288 h 711"/>
              <a:gd name="T76" fmla="*/ 49 w 244"/>
              <a:gd name="T77" fmla="*/ 350 h 711"/>
              <a:gd name="T78" fmla="*/ 213 w 244"/>
              <a:gd name="T79" fmla="*/ 417 h 711"/>
              <a:gd name="T80" fmla="*/ 212 w 244"/>
              <a:gd name="T81" fmla="*/ 427 h 711"/>
              <a:gd name="T82" fmla="*/ 146 w 244"/>
              <a:gd name="T83" fmla="*/ 436 h 711"/>
              <a:gd name="T84" fmla="*/ 176 w 244"/>
              <a:gd name="T85" fmla="*/ 443 h 711"/>
              <a:gd name="T86" fmla="*/ 149 w 244"/>
              <a:gd name="T87" fmla="*/ 447 h 711"/>
              <a:gd name="T88" fmla="*/ 203 w 244"/>
              <a:gd name="T89" fmla="*/ 460 h 711"/>
              <a:gd name="T90" fmla="*/ 84 w 244"/>
              <a:gd name="T91" fmla="*/ 469 h 711"/>
              <a:gd name="T92" fmla="*/ 183 w 244"/>
              <a:gd name="T93" fmla="*/ 473 h 711"/>
              <a:gd name="T94" fmla="*/ 191 w 244"/>
              <a:gd name="T95" fmla="*/ 488 h 711"/>
              <a:gd name="T96" fmla="*/ 133 w 244"/>
              <a:gd name="T97" fmla="*/ 490 h 711"/>
              <a:gd name="T98" fmla="*/ 168 w 244"/>
              <a:gd name="T99" fmla="*/ 499 h 711"/>
              <a:gd name="T100" fmla="*/ 94 w 244"/>
              <a:gd name="T101" fmla="*/ 527 h 711"/>
              <a:gd name="T102" fmla="*/ 98 w 244"/>
              <a:gd name="T103" fmla="*/ 543 h 711"/>
              <a:gd name="T104" fmla="*/ 98 w 244"/>
              <a:gd name="T105" fmla="*/ 553 h 711"/>
              <a:gd name="T106" fmla="*/ 168 w 244"/>
              <a:gd name="T107" fmla="*/ 563 h 711"/>
              <a:gd name="T108" fmla="*/ 131 w 244"/>
              <a:gd name="T109" fmla="*/ 576 h 711"/>
              <a:gd name="T110" fmla="*/ 171 w 244"/>
              <a:gd name="T111" fmla="*/ 573 h 711"/>
              <a:gd name="T112" fmla="*/ 189 w 244"/>
              <a:gd name="T113" fmla="*/ 576 h 711"/>
              <a:gd name="T114" fmla="*/ 117 w 244"/>
              <a:gd name="T115" fmla="*/ 578 h 711"/>
              <a:gd name="T116" fmla="*/ 127 w 244"/>
              <a:gd name="T117" fmla="*/ 582 h 711"/>
              <a:gd name="T118" fmla="*/ 177 w 244"/>
              <a:gd name="T119" fmla="*/ 602 h 711"/>
              <a:gd name="T120" fmla="*/ 169 w 244"/>
              <a:gd name="T121" fmla="*/ 596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 h="711">
                <a:moveTo>
                  <a:pt x="124" y="9"/>
                </a:moveTo>
                <a:cubicBezTo>
                  <a:pt x="124" y="9"/>
                  <a:pt x="124" y="10"/>
                  <a:pt x="123" y="10"/>
                </a:cubicBezTo>
                <a:cubicBezTo>
                  <a:pt x="123" y="9"/>
                  <a:pt x="123" y="9"/>
                  <a:pt x="123" y="9"/>
                </a:cubicBezTo>
                <a:cubicBezTo>
                  <a:pt x="124" y="7"/>
                  <a:pt x="123" y="5"/>
                  <a:pt x="123" y="3"/>
                </a:cubicBezTo>
                <a:cubicBezTo>
                  <a:pt x="115" y="0"/>
                  <a:pt x="106" y="1"/>
                  <a:pt x="98" y="3"/>
                </a:cubicBezTo>
                <a:cubicBezTo>
                  <a:pt x="96" y="0"/>
                  <a:pt x="95" y="4"/>
                  <a:pt x="92" y="1"/>
                </a:cubicBezTo>
                <a:cubicBezTo>
                  <a:pt x="92" y="4"/>
                  <a:pt x="94" y="6"/>
                  <a:pt x="95" y="9"/>
                </a:cubicBezTo>
                <a:cubicBezTo>
                  <a:pt x="92" y="8"/>
                  <a:pt x="86" y="8"/>
                  <a:pt x="86" y="5"/>
                </a:cubicBezTo>
                <a:cubicBezTo>
                  <a:pt x="83" y="4"/>
                  <a:pt x="83" y="6"/>
                  <a:pt x="81" y="7"/>
                </a:cubicBezTo>
                <a:cubicBezTo>
                  <a:pt x="77" y="3"/>
                  <a:pt x="67" y="5"/>
                  <a:pt x="61" y="4"/>
                </a:cubicBezTo>
                <a:cubicBezTo>
                  <a:pt x="60" y="5"/>
                  <a:pt x="60" y="5"/>
                  <a:pt x="59" y="6"/>
                </a:cubicBezTo>
                <a:cubicBezTo>
                  <a:pt x="56" y="5"/>
                  <a:pt x="55" y="6"/>
                  <a:pt x="51" y="5"/>
                </a:cubicBezTo>
                <a:cubicBezTo>
                  <a:pt x="51" y="6"/>
                  <a:pt x="51" y="8"/>
                  <a:pt x="52" y="9"/>
                </a:cubicBezTo>
                <a:cubicBezTo>
                  <a:pt x="50" y="8"/>
                  <a:pt x="49" y="9"/>
                  <a:pt x="48" y="7"/>
                </a:cubicBezTo>
                <a:cubicBezTo>
                  <a:pt x="45" y="9"/>
                  <a:pt x="42" y="8"/>
                  <a:pt x="39" y="11"/>
                </a:cubicBezTo>
                <a:cubicBezTo>
                  <a:pt x="41" y="11"/>
                  <a:pt x="40" y="13"/>
                  <a:pt x="42" y="13"/>
                </a:cubicBezTo>
                <a:cubicBezTo>
                  <a:pt x="44" y="12"/>
                  <a:pt x="41" y="12"/>
                  <a:pt x="42" y="11"/>
                </a:cubicBezTo>
                <a:cubicBezTo>
                  <a:pt x="44" y="11"/>
                  <a:pt x="43" y="14"/>
                  <a:pt x="46" y="13"/>
                </a:cubicBezTo>
                <a:cubicBezTo>
                  <a:pt x="46" y="12"/>
                  <a:pt x="46" y="11"/>
                  <a:pt x="48" y="10"/>
                </a:cubicBezTo>
                <a:cubicBezTo>
                  <a:pt x="48" y="13"/>
                  <a:pt x="51" y="12"/>
                  <a:pt x="53" y="11"/>
                </a:cubicBezTo>
                <a:cubicBezTo>
                  <a:pt x="56" y="16"/>
                  <a:pt x="52" y="17"/>
                  <a:pt x="49" y="20"/>
                </a:cubicBezTo>
                <a:cubicBezTo>
                  <a:pt x="47" y="19"/>
                  <a:pt x="47" y="19"/>
                  <a:pt x="45" y="21"/>
                </a:cubicBezTo>
                <a:cubicBezTo>
                  <a:pt x="42" y="17"/>
                  <a:pt x="34" y="23"/>
                  <a:pt x="30" y="20"/>
                </a:cubicBezTo>
                <a:cubicBezTo>
                  <a:pt x="29" y="21"/>
                  <a:pt x="29" y="23"/>
                  <a:pt x="27" y="23"/>
                </a:cubicBezTo>
                <a:cubicBezTo>
                  <a:pt x="24" y="22"/>
                  <a:pt x="10" y="24"/>
                  <a:pt x="7" y="29"/>
                </a:cubicBezTo>
                <a:cubicBezTo>
                  <a:pt x="12" y="30"/>
                  <a:pt x="16" y="30"/>
                  <a:pt x="19" y="27"/>
                </a:cubicBezTo>
                <a:cubicBezTo>
                  <a:pt x="24" y="30"/>
                  <a:pt x="27" y="26"/>
                  <a:pt x="33" y="27"/>
                </a:cubicBezTo>
                <a:cubicBezTo>
                  <a:pt x="33" y="30"/>
                  <a:pt x="31" y="31"/>
                  <a:pt x="30" y="33"/>
                </a:cubicBezTo>
                <a:cubicBezTo>
                  <a:pt x="28" y="33"/>
                  <a:pt x="28" y="32"/>
                  <a:pt x="27" y="31"/>
                </a:cubicBezTo>
                <a:cubicBezTo>
                  <a:pt x="27" y="32"/>
                  <a:pt x="28" y="33"/>
                  <a:pt x="28" y="34"/>
                </a:cubicBezTo>
                <a:cubicBezTo>
                  <a:pt x="21" y="34"/>
                  <a:pt x="19" y="37"/>
                  <a:pt x="12" y="36"/>
                </a:cubicBezTo>
                <a:cubicBezTo>
                  <a:pt x="11" y="41"/>
                  <a:pt x="3" y="37"/>
                  <a:pt x="2" y="42"/>
                </a:cubicBezTo>
                <a:cubicBezTo>
                  <a:pt x="8" y="40"/>
                  <a:pt x="20" y="41"/>
                  <a:pt x="24" y="38"/>
                </a:cubicBezTo>
                <a:cubicBezTo>
                  <a:pt x="25" y="40"/>
                  <a:pt x="28" y="39"/>
                  <a:pt x="29" y="40"/>
                </a:cubicBezTo>
                <a:cubicBezTo>
                  <a:pt x="26" y="49"/>
                  <a:pt x="6" y="45"/>
                  <a:pt x="0" y="53"/>
                </a:cubicBezTo>
                <a:cubicBezTo>
                  <a:pt x="4" y="55"/>
                  <a:pt x="7" y="53"/>
                  <a:pt x="9" y="51"/>
                </a:cubicBezTo>
                <a:cubicBezTo>
                  <a:pt x="12" y="53"/>
                  <a:pt x="15" y="53"/>
                  <a:pt x="17" y="52"/>
                </a:cubicBezTo>
                <a:cubicBezTo>
                  <a:pt x="27" y="57"/>
                  <a:pt x="9" y="59"/>
                  <a:pt x="5" y="62"/>
                </a:cubicBezTo>
                <a:cubicBezTo>
                  <a:pt x="6" y="62"/>
                  <a:pt x="6" y="63"/>
                  <a:pt x="5" y="64"/>
                </a:cubicBezTo>
                <a:cubicBezTo>
                  <a:pt x="8" y="63"/>
                  <a:pt x="10" y="63"/>
                  <a:pt x="11" y="65"/>
                </a:cubicBezTo>
                <a:cubicBezTo>
                  <a:pt x="11" y="61"/>
                  <a:pt x="16" y="66"/>
                  <a:pt x="19" y="63"/>
                </a:cubicBezTo>
                <a:cubicBezTo>
                  <a:pt x="20" y="62"/>
                  <a:pt x="18" y="59"/>
                  <a:pt x="20" y="59"/>
                </a:cubicBezTo>
                <a:cubicBezTo>
                  <a:pt x="23" y="59"/>
                  <a:pt x="22" y="61"/>
                  <a:pt x="22" y="63"/>
                </a:cubicBezTo>
                <a:cubicBezTo>
                  <a:pt x="24" y="64"/>
                  <a:pt x="25" y="64"/>
                  <a:pt x="26" y="64"/>
                </a:cubicBezTo>
                <a:cubicBezTo>
                  <a:pt x="25" y="67"/>
                  <a:pt x="22" y="67"/>
                  <a:pt x="20" y="69"/>
                </a:cubicBezTo>
                <a:cubicBezTo>
                  <a:pt x="18" y="69"/>
                  <a:pt x="20" y="68"/>
                  <a:pt x="18" y="67"/>
                </a:cubicBezTo>
                <a:cubicBezTo>
                  <a:pt x="17" y="71"/>
                  <a:pt x="14" y="70"/>
                  <a:pt x="10" y="70"/>
                </a:cubicBezTo>
                <a:cubicBezTo>
                  <a:pt x="11" y="72"/>
                  <a:pt x="8" y="73"/>
                  <a:pt x="11" y="74"/>
                </a:cubicBezTo>
                <a:cubicBezTo>
                  <a:pt x="12" y="71"/>
                  <a:pt x="17" y="75"/>
                  <a:pt x="20" y="74"/>
                </a:cubicBezTo>
                <a:cubicBezTo>
                  <a:pt x="22" y="72"/>
                  <a:pt x="19" y="71"/>
                  <a:pt x="21" y="70"/>
                </a:cubicBezTo>
                <a:cubicBezTo>
                  <a:pt x="24" y="71"/>
                  <a:pt x="21" y="74"/>
                  <a:pt x="23" y="77"/>
                </a:cubicBezTo>
                <a:cubicBezTo>
                  <a:pt x="20" y="77"/>
                  <a:pt x="18" y="77"/>
                  <a:pt x="17" y="79"/>
                </a:cubicBezTo>
                <a:cubicBezTo>
                  <a:pt x="11" y="78"/>
                  <a:pt x="11" y="81"/>
                  <a:pt x="5" y="82"/>
                </a:cubicBezTo>
                <a:cubicBezTo>
                  <a:pt x="4" y="83"/>
                  <a:pt x="3" y="85"/>
                  <a:pt x="3" y="86"/>
                </a:cubicBezTo>
                <a:cubicBezTo>
                  <a:pt x="5" y="88"/>
                  <a:pt x="8" y="85"/>
                  <a:pt x="10" y="84"/>
                </a:cubicBezTo>
                <a:cubicBezTo>
                  <a:pt x="11" y="85"/>
                  <a:pt x="15" y="84"/>
                  <a:pt x="16" y="83"/>
                </a:cubicBezTo>
                <a:cubicBezTo>
                  <a:pt x="16" y="85"/>
                  <a:pt x="16" y="86"/>
                  <a:pt x="17" y="86"/>
                </a:cubicBezTo>
                <a:cubicBezTo>
                  <a:pt x="19" y="85"/>
                  <a:pt x="17" y="85"/>
                  <a:pt x="17" y="83"/>
                </a:cubicBezTo>
                <a:cubicBezTo>
                  <a:pt x="20" y="84"/>
                  <a:pt x="20" y="82"/>
                  <a:pt x="21" y="82"/>
                </a:cubicBezTo>
                <a:cubicBezTo>
                  <a:pt x="20" y="86"/>
                  <a:pt x="24" y="81"/>
                  <a:pt x="25" y="83"/>
                </a:cubicBezTo>
                <a:cubicBezTo>
                  <a:pt x="19" y="88"/>
                  <a:pt x="11" y="91"/>
                  <a:pt x="5" y="96"/>
                </a:cubicBezTo>
                <a:cubicBezTo>
                  <a:pt x="9" y="96"/>
                  <a:pt x="11" y="94"/>
                  <a:pt x="17" y="95"/>
                </a:cubicBezTo>
                <a:cubicBezTo>
                  <a:pt x="17" y="94"/>
                  <a:pt x="16" y="92"/>
                  <a:pt x="17" y="92"/>
                </a:cubicBezTo>
                <a:cubicBezTo>
                  <a:pt x="18" y="93"/>
                  <a:pt x="20" y="93"/>
                  <a:pt x="20" y="95"/>
                </a:cubicBezTo>
                <a:cubicBezTo>
                  <a:pt x="17" y="94"/>
                  <a:pt x="19" y="97"/>
                  <a:pt x="19" y="97"/>
                </a:cubicBezTo>
                <a:cubicBezTo>
                  <a:pt x="14" y="98"/>
                  <a:pt x="18" y="101"/>
                  <a:pt x="19" y="101"/>
                </a:cubicBezTo>
                <a:cubicBezTo>
                  <a:pt x="18" y="103"/>
                  <a:pt x="16" y="103"/>
                  <a:pt x="17" y="106"/>
                </a:cubicBezTo>
                <a:cubicBezTo>
                  <a:pt x="18" y="106"/>
                  <a:pt x="19" y="105"/>
                  <a:pt x="19" y="106"/>
                </a:cubicBezTo>
                <a:cubicBezTo>
                  <a:pt x="15" y="108"/>
                  <a:pt x="19" y="107"/>
                  <a:pt x="18" y="112"/>
                </a:cubicBezTo>
                <a:cubicBezTo>
                  <a:pt x="17" y="112"/>
                  <a:pt x="16" y="113"/>
                  <a:pt x="17" y="113"/>
                </a:cubicBezTo>
                <a:cubicBezTo>
                  <a:pt x="18" y="112"/>
                  <a:pt x="21" y="112"/>
                  <a:pt x="22" y="111"/>
                </a:cubicBezTo>
                <a:cubicBezTo>
                  <a:pt x="20" y="114"/>
                  <a:pt x="24" y="123"/>
                  <a:pt x="17" y="120"/>
                </a:cubicBezTo>
                <a:cubicBezTo>
                  <a:pt x="16" y="122"/>
                  <a:pt x="18" y="122"/>
                  <a:pt x="17" y="124"/>
                </a:cubicBezTo>
                <a:cubicBezTo>
                  <a:pt x="19" y="125"/>
                  <a:pt x="21" y="122"/>
                  <a:pt x="22" y="123"/>
                </a:cubicBezTo>
                <a:cubicBezTo>
                  <a:pt x="22" y="124"/>
                  <a:pt x="19" y="124"/>
                  <a:pt x="19" y="125"/>
                </a:cubicBezTo>
                <a:cubicBezTo>
                  <a:pt x="22" y="126"/>
                  <a:pt x="19" y="127"/>
                  <a:pt x="21" y="129"/>
                </a:cubicBezTo>
                <a:cubicBezTo>
                  <a:pt x="20" y="130"/>
                  <a:pt x="19" y="130"/>
                  <a:pt x="17" y="130"/>
                </a:cubicBezTo>
                <a:cubicBezTo>
                  <a:pt x="18" y="135"/>
                  <a:pt x="12" y="140"/>
                  <a:pt x="16" y="143"/>
                </a:cubicBezTo>
                <a:cubicBezTo>
                  <a:pt x="17" y="143"/>
                  <a:pt x="18" y="142"/>
                  <a:pt x="18" y="143"/>
                </a:cubicBezTo>
                <a:cubicBezTo>
                  <a:pt x="18" y="145"/>
                  <a:pt x="17" y="146"/>
                  <a:pt x="17" y="148"/>
                </a:cubicBezTo>
                <a:cubicBezTo>
                  <a:pt x="16" y="148"/>
                  <a:pt x="16" y="147"/>
                  <a:pt x="15" y="146"/>
                </a:cubicBezTo>
                <a:cubicBezTo>
                  <a:pt x="16" y="151"/>
                  <a:pt x="17" y="160"/>
                  <a:pt x="14" y="163"/>
                </a:cubicBezTo>
                <a:cubicBezTo>
                  <a:pt x="17" y="165"/>
                  <a:pt x="15" y="169"/>
                  <a:pt x="13" y="170"/>
                </a:cubicBezTo>
                <a:cubicBezTo>
                  <a:pt x="18" y="172"/>
                  <a:pt x="15" y="177"/>
                  <a:pt x="16" y="179"/>
                </a:cubicBezTo>
                <a:cubicBezTo>
                  <a:pt x="16" y="179"/>
                  <a:pt x="17" y="178"/>
                  <a:pt x="17" y="178"/>
                </a:cubicBezTo>
                <a:cubicBezTo>
                  <a:pt x="17" y="178"/>
                  <a:pt x="18" y="178"/>
                  <a:pt x="18" y="179"/>
                </a:cubicBezTo>
                <a:cubicBezTo>
                  <a:pt x="15" y="180"/>
                  <a:pt x="18" y="180"/>
                  <a:pt x="18" y="181"/>
                </a:cubicBezTo>
                <a:cubicBezTo>
                  <a:pt x="18" y="186"/>
                  <a:pt x="15" y="195"/>
                  <a:pt x="21" y="198"/>
                </a:cubicBezTo>
                <a:cubicBezTo>
                  <a:pt x="19" y="198"/>
                  <a:pt x="18" y="198"/>
                  <a:pt x="17" y="198"/>
                </a:cubicBezTo>
                <a:cubicBezTo>
                  <a:pt x="19" y="202"/>
                  <a:pt x="18" y="204"/>
                  <a:pt x="17" y="209"/>
                </a:cubicBezTo>
                <a:cubicBezTo>
                  <a:pt x="19" y="208"/>
                  <a:pt x="18" y="211"/>
                  <a:pt x="20" y="211"/>
                </a:cubicBezTo>
                <a:cubicBezTo>
                  <a:pt x="19" y="213"/>
                  <a:pt x="18" y="213"/>
                  <a:pt x="17" y="214"/>
                </a:cubicBezTo>
                <a:cubicBezTo>
                  <a:pt x="18" y="216"/>
                  <a:pt x="20" y="213"/>
                  <a:pt x="21" y="215"/>
                </a:cubicBezTo>
                <a:cubicBezTo>
                  <a:pt x="17" y="217"/>
                  <a:pt x="22" y="219"/>
                  <a:pt x="19" y="222"/>
                </a:cubicBezTo>
                <a:cubicBezTo>
                  <a:pt x="17" y="221"/>
                  <a:pt x="20" y="218"/>
                  <a:pt x="18" y="218"/>
                </a:cubicBezTo>
                <a:cubicBezTo>
                  <a:pt x="16" y="220"/>
                  <a:pt x="16" y="226"/>
                  <a:pt x="19" y="224"/>
                </a:cubicBezTo>
                <a:cubicBezTo>
                  <a:pt x="18" y="224"/>
                  <a:pt x="22" y="224"/>
                  <a:pt x="24" y="222"/>
                </a:cubicBezTo>
                <a:cubicBezTo>
                  <a:pt x="23" y="224"/>
                  <a:pt x="20" y="224"/>
                  <a:pt x="20" y="227"/>
                </a:cubicBezTo>
                <a:cubicBezTo>
                  <a:pt x="20" y="228"/>
                  <a:pt x="22" y="228"/>
                  <a:pt x="23" y="229"/>
                </a:cubicBezTo>
                <a:cubicBezTo>
                  <a:pt x="21" y="229"/>
                  <a:pt x="21" y="232"/>
                  <a:pt x="23" y="232"/>
                </a:cubicBezTo>
                <a:cubicBezTo>
                  <a:pt x="25" y="232"/>
                  <a:pt x="20" y="230"/>
                  <a:pt x="24" y="230"/>
                </a:cubicBezTo>
                <a:cubicBezTo>
                  <a:pt x="26" y="230"/>
                  <a:pt x="29" y="230"/>
                  <a:pt x="29" y="232"/>
                </a:cubicBezTo>
                <a:cubicBezTo>
                  <a:pt x="27" y="232"/>
                  <a:pt x="27" y="231"/>
                  <a:pt x="24" y="231"/>
                </a:cubicBezTo>
                <a:cubicBezTo>
                  <a:pt x="23" y="233"/>
                  <a:pt x="24" y="233"/>
                  <a:pt x="24" y="235"/>
                </a:cubicBezTo>
                <a:cubicBezTo>
                  <a:pt x="23" y="233"/>
                  <a:pt x="21" y="235"/>
                  <a:pt x="20" y="236"/>
                </a:cubicBezTo>
                <a:cubicBezTo>
                  <a:pt x="22" y="237"/>
                  <a:pt x="25" y="236"/>
                  <a:pt x="25" y="237"/>
                </a:cubicBezTo>
                <a:cubicBezTo>
                  <a:pt x="20" y="238"/>
                  <a:pt x="23" y="243"/>
                  <a:pt x="23" y="246"/>
                </a:cubicBezTo>
                <a:cubicBezTo>
                  <a:pt x="27" y="248"/>
                  <a:pt x="25" y="248"/>
                  <a:pt x="30" y="251"/>
                </a:cubicBezTo>
                <a:cubicBezTo>
                  <a:pt x="27" y="252"/>
                  <a:pt x="26" y="248"/>
                  <a:pt x="25" y="250"/>
                </a:cubicBezTo>
                <a:cubicBezTo>
                  <a:pt x="25" y="250"/>
                  <a:pt x="26" y="252"/>
                  <a:pt x="25" y="253"/>
                </a:cubicBezTo>
                <a:cubicBezTo>
                  <a:pt x="22" y="253"/>
                  <a:pt x="24" y="251"/>
                  <a:pt x="23" y="251"/>
                </a:cubicBezTo>
                <a:cubicBezTo>
                  <a:pt x="23" y="252"/>
                  <a:pt x="21" y="251"/>
                  <a:pt x="19" y="251"/>
                </a:cubicBezTo>
                <a:cubicBezTo>
                  <a:pt x="20" y="255"/>
                  <a:pt x="19" y="257"/>
                  <a:pt x="24" y="259"/>
                </a:cubicBezTo>
                <a:cubicBezTo>
                  <a:pt x="25" y="258"/>
                  <a:pt x="22" y="256"/>
                  <a:pt x="24" y="256"/>
                </a:cubicBezTo>
                <a:cubicBezTo>
                  <a:pt x="24" y="257"/>
                  <a:pt x="26" y="262"/>
                  <a:pt x="24" y="262"/>
                </a:cubicBezTo>
                <a:cubicBezTo>
                  <a:pt x="22" y="261"/>
                  <a:pt x="24" y="260"/>
                  <a:pt x="23" y="260"/>
                </a:cubicBezTo>
                <a:cubicBezTo>
                  <a:pt x="22" y="261"/>
                  <a:pt x="19" y="260"/>
                  <a:pt x="19" y="262"/>
                </a:cubicBezTo>
                <a:cubicBezTo>
                  <a:pt x="22" y="262"/>
                  <a:pt x="22" y="268"/>
                  <a:pt x="24" y="265"/>
                </a:cubicBezTo>
                <a:cubicBezTo>
                  <a:pt x="23" y="269"/>
                  <a:pt x="23" y="274"/>
                  <a:pt x="25" y="277"/>
                </a:cubicBezTo>
                <a:cubicBezTo>
                  <a:pt x="28" y="276"/>
                  <a:pt x="25" y="275"/>
                  <a:pt x="27" y="274"/>
                </a:cubicBezTo>
                <a:cubicBezTo>
                  <a:pt x="28" y="275"/>
                  <a:pt x="28" y="277"/>
                  <a:pt x="28" y="279"/>
                </a:cubicBezTo>
                <a:cubicBezTo>
                  <a:pt x="24" y="278"/>
                  <a:pt x="22" y="281"/>
                  <a:pt x="25" y="282"/>
                </a:cubicBezTo>
                <a:cubicBezTo>
                  <a:pt x="25" y="280"/>
                  <a:pt x="29" y="278"/>
                  <a:pt x="30" y="280"/>
                </a:cubicBezTo>
                <a:cubicBezTo>
                  <a:pt x="27" y="282"/>
                  <a:pt x="26" y="285"/>
                  <a:pt x="27" y="288"/>
                </a:cubicBezTo>
                <a:cubicBezTo>
                  <a:pt x="25" y="289"/>
                  <a:pt x="23" y="289"/>
                  <a:pt x="23" y="290"/>
                </a:cubicBezTo>
                <a:cubicBezTo>
                  <a:pt x="25" y="289"/>
                  <a:pt x="25" y="292"/>
                  <a:pt x="27" y="292"/>
                </a:cubicBezTo>
                <a:cubicBezTo>
                  <a:pt x="24" y="293"/>
                  <a:pt x="25" y="293"/>
                  <a:pt x="24" y="292"/>
                </a:cubicBezTo>
                <a:cubicBezTo>
                  <a:pt x="25" y="294"/>
                  <a:pt x="23" y="296"/>
                  <a:pt x="23" y="298"/>
                </a:cubicBezTo>
                <a:cubicBezTo>
                  <a:pt x="24" y="298"/>
                  <a:pt x="24" y="297"/>
                  <a:pt x="25" y="297"/>
                </a:cubicBezTo>
                <a:cubicBezTo>
                  <a:pt x="27" y="299"/>
                  <a:pt x="27" y="299"/>
                  <a:pt x="28" y="302"/>
                </a:cubicBezTo>
                <a:cubicBezTo>
                  <a:pt x="27" y="301"/>
                  <a:pt x="24" y="300"/>
                  <a:pt x="24" y="303"/>
                </a:cubicBezTo>
                <a:cubicBezTo>
                  <a:pt x="29" y="302"/>
                  <a:pt x="28" y="305"/>
                  <a:pt x="31" y="304"/>
                </a:cubicBezTo>
                <a:cubicBezTo>
                  <a:pt x="31" y="302"/>
                  <a:pt x="31" y="303"/>
                  <a:pt x="32" y="302"/>
                </a:cubicBezTo>
                <a:cubicBezTo>
                  <a:pt x="30" y="302"/>
                  <a:pt x="29" y="302"/>
                  <a:pt x="29" y="301"/>
                </a:cubicBezTo>
                <a:cubicBezTo>
                  <a:pt x="30" y="300"/>
                  <a:pt x="28" y="296"/>
                  <a:pt x="31" y="296"/>
                </a:cubicBezTo>
                <a:cubicBezTo>
                  <a:pt x="32" y="299"/>
                  <a:pt x="38" y="298"/>
                  <a:pt x="38" y="298"/>
                </a:cubicBezTo>
                <a:cubicBezTo>
                  <a:pt x="35" y="299"/>
                  <a:pt x="39" y="299"/>
                  <a:pt x="39" y="300"/>
                </a:cubicBezTo>
                <a:cubicBezTo>
                  <a:pt x="37" y="299"/>
                  <a:pt x="35" y="301"/>
                  <a:pt x="37" y="301"/>
                </a:cubicBezTo>
                <a:cubicBezTo>
                  <a:pt x="37" y="300"/>
                  <a:pt x="39" y="301"/>
                  <a:pt x="41" y="301"/>
                </a:cubicBezTo>
                <a:cubicBezTo>
                  <a:pt x="39" y="302"/>
                  <a:pt x="41" y="304"/>
                  <a:pt x="42" y="304"/>
                </a:cubicBezTo>
                <a:cubicBezTo>
                  <a:pt x="40" y="304"/>
                  <a:pt x="38" y="304"/>
                  <a:pt x="38" y="306"/>
                </a:cubicBezTo>
                <a:cubicBezTo>
                  <a:pt x="40" y="307"/>
                  <a:pt x="41" y="308"/>
                  <a:pt x="42" y="308"/>
                </a:cubicBezTo>
                <a:cubicBezTo>
                  <a:pt x="41" y="308"/>
                  <a:pt x="41" y="309"/>
                  <a:pt x="40" y="309"/>
                </a:cubicBezTo>
                <a:cubicBezTo>
                  <a:pt x="39" y="307"/>
                  <a:pt x="38" y="305"/>
                  <a:pt x="35" y="305"/>
                </a:cubicBezTo>
                <a:cubicBezTo>
                  <a:pt x="33" y="308"/>
                  <a:pt x="36" y="310"/>
                  <a:pt x="40" y="310"/>
                </a:cubicBezTo>
                <a:cubicBezTo>
                  <a:pt x="38" y="312"/>
                  <a:pt x="42" y="312"/>
                  <a:pt x="41" y="314"/>
                </a:cubicBezTo>
                <a:cubicBezTo>
                  <a:pt x="40" y="314"/>
                  <a:pt x="40" y="315"/>
                  <a:pt x="38" y="315"/>
                </a:cubicBezTo>
                <a:cubicBezTo>
                  <a:pt x="38" y="313"/>
                  <a:pt x="40" y="313"/>
                  <a:pt x="38" y="312"/>
                </a:cubicBezTo>
                <a:cubicBezTo>
                  <a:pt x="35" y="311"/>
                  <a:pt x="36" y="313"/>
                  <a:pt x="35" y="314"/>
                </a:cubicBezTo>
                <a:cubicBezTo>
                  <a:pt x="35" y="313"/>
                  <a:pt x="33" y="313"/>
                  <a:pt x="33" y="314"/>
                </a:cubicBezTo>
                <a:cubicBezTo>
                  <a:pt x="37" y="314"/>
                  <a:pt x="36" y="317"/>
                  <a:pt x="37" y="319"/>
                </a:cubicBezTo>
                <a:cubicBezTo>
                  <a:pt x="38" y="318"/>
                  <a:pt x="39" y="318"/>
                  <a:pt x="41" y="317"/>
                </a:cubicBezTo>
                <a:cubicBezTo>
                  <a:pt x="41" y="319"/>
                  <a:pt x="36" y="320"/>
                  <a:pt x="38" y="321"/>
                </a:cubicBezTo>
                <a:cubicBezTo>
                  <a:pt x="40" y="319"/>
                  <a:pt x="38" y="322"/>
                  <a:pt x="38" y="323"/>
                </a:cubicBezTo>
                <a:cubicBezTo>
                  <a:pt x="41" y="320"/>
                  <a:pt x="47" y="321"/>
                  <a:pt x="49" y="322"/>
                </a:cubicBezTo>
                <a:cubicBezTo>
                  <a:pt x="47" y="322"/>
                  <a:pt x="48" y="325"/>
                  <a:pt x="46" y="326"/>
                </a:cubicBezTo>
                <a:cubicBezTo>
                  <a:pt x="45" y="326"/>
                  <a:pt x="45" y="326"/>
                  <a:pt x="44" y="326"/>
                </a:cubicBezTo>
                <a:cubicBezTo>
                  <a:pt x="43" y="324"/>
                  <a:pt x="47" y="323"/>
                  <a:pt x="44" y="322"/>
                </a:cubicBezTo>
                <a:cubicBezTo>
                  <a:pt x="44" y="322"/>
                  <a:pt x="44" y="323"/>
                  <a:pt x="43" y="323"/>
                </a:cubicBezTo>
                <a:cubicBezTo>
                  <a:pt x="43" y="323"/>
                  <a:pt x="43" y="322"/>
                  <a:pt x="42" y="322"/>
                </a:cubicBezTo>
                <a:cubicBezTo>
                  <a:pt x="42" y="328"/>
                  <a:pt x="44" y="330"/>
                  <a:pt x="41" y="333"/>
                </a:cubicBezTo>
                <a:cubicBezTo>
                  <a:pt x="44" y="333"/>
                  <a:pt x="39" y="337"/>
                  <a:pt x="42" y="338"/>
                </a:cubicBezTo>
                <a:cubicBezTo>
                  <a:pt x="43" y="338"/>
                  <a:pt x="43" y="336"/>
                  <a:pt x="45" y="336"/>
                </a:cubicBezTo>
                <a:cubicBezTo>
                  <a:pt x="46" y="337"/>
                  <a:pt x="45" y="339"/>
                  <a:pt x="44" y="340"/>
                </a:cubicBezTo>
                <a:cubicBezTo>
                  <a:pt x="43" y="339"/>
                  <a:pt x="42" y="341"/>
                  <a:pt x="41" y="339"/>
                </a:cubicBezTo>
                <a:cubicBezTo>
                  <a:pt x="40" y="340"/>
                  <a:pt x="41" y="341"/>
                  <a:pt x="42" y="342"/>
                </a:cubicBezTo>
                <a:cubicBezTo>
                  <a:pt x="45" y="340"/>
                  <a:pt x="47" y="341"/>
                  <a:pt x="49" y="339"/>
                </a:cubicBezTo>
                <a:cubicBezTo>
                  <a:pt x="50" y="341"/>
                  <a:pt x="48" y="341"/>
                  <a:pt x="48" y="343"/>
                </a:cubicBezTo>
                <a:cubicBezTo>
                  <a:pt x="46" y="341"/>
                  <a:pt x="46" y="347"/>
                  <a:pt x="42" y="345"/>
                </a:cubicBezTo>
                <a:cubicBezTo>
                  <a:pt x="42" y="345"/>
                  <a:pt x="39" y="348"/>
                  <a:pt x="42" y="348"/>
                </a:cubicBezTo>
                <a:cubicBezTo>
                  <a:pt x="40" y="347"/>
                  <a:pt x="45" y="347"/>
                  <a:pt x="44" y="348"/>
                </a:cubicBezTo>
                <a:cubicBezTo>
                  <a:pt x="42" y="348"/>
                  <a:pt x="43" y="350"/>
                  <a:pt x="41" y="349"/>
                </a:cubicBezTo>
                <a:cubicBezTo>
                  <a:pt x="41" y="348"/>
                  <a:pt x="39" y="349"/>
                  <a:pt x="39" y="348"/>
                </a:cubicBezTo>
                <a:cubicBezTo>
                  <a:pt x="40" y="348"/>
                  <a:pt x="39" y="345"/>
                  <a:pt x="38" y="345"/>
                </a:cubicBezTo>
                <a:cubicBezTo>
                  <a:pt x="38" y="348"/>
                  <a:pt x="36" y="348"/>
                  <a:pt x="34" y="347"/>
                </a:cubicBezTo>
                <a:cubicBezTo>
                  <a:pt x="35" y="349"/>
                  <a:pt x="40" y="349"/>
                  <a:pt x="42" y="351"/>
                </a:cubicBezTo>
                <a:cubicBezTo>
                  <a:pt x="40" y="351"/>
                  <a:pt x="40" y="352"/>
                  <a:pt x="37" y="352"/>
                </a:cubicBezTo>
                <a:cubicBezTo>
                  <a:pt x="37" y="355"/>
                  <a:pt x="40" y="355"/>
                  <a:pt x="41" y="357"/>
                </a:cubicBezTo>
                <a:cubicBezTo>
                  <a:pt x="39" y="357"/>
                  <a:pt x="36" y="360"/>
                  <a:pt x="38" y="361"/>
                </a:cubicBezTo>
                <a:cubicBezTo>
                  <a:pt x="43" y="360"/>
                  <a:pt x="40" y="354"/>
                  <a:pt x="42" y="353"/>
                </a:cubicBezTo>
                <a:cubicBezTo>
                  <a:pt x="43" y="356"/>
                  <a:pt x="46" y="352"/>
                  <a:pt x="51" y="355"/>
                </a:cubicBezTo>
                <a:cubicBezTo>
                  <a:pt x="52" y="358"/>
                  <a:pt x="44" y="355"/>
                  <a:pt x="48" y="359"/>
                </a:cubicBezTo>
                <a:cubicBezTo>
                  <a:pt x="48" y="357"/>
                  <a:pt x="50" y="359"/>
                  <a:pt x="48" y="359"/>
                </a:cubicBezTo>
                <a:cubicBezTo>
                  <a:pt x="54" y="360"/>
                  <a:pt x="58" y="354"/>
                  <a:pt x="61" y="359"/>
                </a:cubicBezTo>
                <a:cubicBezTo>
                  <a:pt x="60" y="359"/>
                  <a:pt x="54" y="359"/>
                  <a:pt x="55" y="362"/>
                </a:cubicBezTo>
                <a:cubicBezTo>
                  <a:pt x="58" y="360"/>
                  <a:pt x="57" y="363"/>
                  <a:pt x="55" y="363"/>
                </a:cubicBezTo>
                <a:cubicBezTo>
                  <a:pt x="57" y="363"/>
                  <a:pt x="59" y="363"/>
                  <a:pt x="59" y="364"/>
                </a:cubicBezTo>
                <a:cubicBezTo>
                  <a:pt x="59" y="365"/>
                  <a:pt x="57" y="366"/>
                  <a:pt x="55" y="366"/>
                </a:cubicBezTo>
                <a:cubicBezTo>
                  <a:pt x="58" y="367"/>
                  <a:pt x="54" y="369"/>
                  <a:pt x="54" y="370"/>
                </a:cubicBezTo>
                <a:cubicBezTo>
                  <a:pt x="58" y="367"/>
                  <a:pt x="58" y="369"/>
                  <a:pt x="60" y="367"/>
                </a:cubicBezTo>
                <a:cubicBezTo>
                  <a:pt x="60" y="367"/>
                  <a:pt x="61" y="367"/>
                  <a:pt x="61" y="367"/>
                </a:cubicBezTo>
                <a:cubicBezTo>
                  <a:pt x="62" y="370"/>
                  <a:pt x="60" y="372"/>
                  <a:pt x="60" y="374"/>
                </a:cubicBezTo>
                <a:cubicBezTo>
                  <a:pt x="69" y="375"/>
                  <a:pt x="56" y="380"/>
                  <a:pt x="60" y="381"/>
                </a:cubicBezTo>
                <a:cubicBezTo>
                  <a:pt x="61" y="381"/>
                  <a:pt x="59" y="380"/>
                  <a:pt x="61" y="380"/>
                </a:cubicBezTo>
                <a:cubicBezTo>
                  <a:pt x="62" y="381"/>
                  <a:pt x="63" y="379"/>
                  <a:pt x="64" y="381"/>
                </a:cubicBezTo>
                <a:cubicBezTo>
                  <a:pt x="62" y="381"/>
                  <a:pt x="63" y="383"/>
                  <a:pt x="61" y="383"/>
                </a:cubicBezTo>
                <a:cubicBezTo>
                  <a:pt x="59" y="383"/>
                  <a:pt x="57" y="384"/>
                  <a:pt x="55" y="385"/>
                </a:cubicBezTo>
                <a:cubicBezTo>
                  <a:pt x="56" y="385"/>
                  <a:pt x="56" y="385"/>
                  <a:pt x="56" y="386"/>
                </a:cubicBezTo>
                <a:cubicBezTo>
                  <a:pt x="59" y="387"/>
                  <a:pt x="60" y="384"/>
                  <a:pt x="61" y="385"/>
                </a:cubicBezTo>
                <a:cubicBezTo>
                  <a:pt x="61" y="387"/>
                  <a:pt x="56" y="388"/>
                  <a:pt x="59" y="389"/>
                </a:cubicBezTo>
                <a:cubicBezTo>
                  <a:pt x="61" y="386"/>
                  <a:pt x="58" y="392"/>
                  <a:pt x="60" y="390"/>
                </a:cubicBezTo>
                <a:cubicBezTo>
                  <a:pt x="60" y="389"/>
                  <a:pt x="61" y="388"/>
                  <a:pt x="61" y="388"/>
                </a:cubicBezTo>
                <a:cubicBezTo>
                  <a:pt x="62" y="389"/>
                  <a:pt x="63" y="388"/>
                  <a:pt x="63" y="389"/>
                </a:cubicBezTo>
                <a:cubicBezTo>
                  <a:pt x="61" y="390"/>
                  <a:pt x="63" y="391"/>
                  <a:pt x="63" y="393"/>
                </a:cubicBezTo>
                <a:cubicBezTo>
                  <a:pt x="61" y="396"/>
                  <a:pt x="53" y="396"/>
                  <a:pt x="57" y="399"/>
                </a:cubicBezTo>
                <a:cubicBezTo>
                  <a:pt x="57" y="398"/>
                  <a:pt x="58" y="397"/>
                  <a:pt x="60" y="398"/>
                </a:cubicBezTo>
                <a:cubicBezTo>
                  <a:pt x="60" y="399"/>
                  <a:pt x="60" y="400"/>
                  <a:pt x="60" y="402"/>
                </a:cubicBezTo>
                <a:cubicBezTo>
                  <a:pt x="63" y="403"/>
                  <a:pt x="60" y="399"/>
                  <a:pt x="62" y="399"/>
                </a:cubicBezTo>
                <a:cubicBezTo>
                  <a:pt x="62" y="400"/>
                  <a:pt x="65" y="400"/>
                  <a:pt x="64" y="402"/>
                </a:cubicBezTo>
                <a:cubicBezTo>
                  <a:pt x="63" y="402"/>
                  <a:pt x="61" y="402"/>
                  <a:pt x="61" y="403"/>
                </a:cubicBezTo>
                <a:cubicBezTo>
                  <a:pt x="63" y="405"/>
                  <a:pt x="66" y="401"/>
                  <a:pt x="67" y="402"/>
                </a:cubicBezTo>
                <a:cubicBezTo>
                  <a:pt x="63" y="403"/>
                  <a:pt x="68" y="406"/>
                  <a:pt x="64" y="406"/>
                </a:cubicBezTo>
                <a:cubicBezTo>
                  <a:pt x="63" y="406"/>
                  <a:pt x="63" y="405"/>
                  <a:pt x="62" y="405"/>
                </a:cubicBezTo>
                <a:cubicBezTo>
                  <a:pt x="63" y="405"/>
                  <a:pt x="64" y="405"/>
                  <a:pt x="64" y="404"/>
                </a:cubicBezTo>
                <a:cubicBezTo>
                  <a:pt x="61" y="404"/>
                  <a:pt x="61" y="406"/>
                  <a:pt x="60" y="407"/>
                </a:cubicBezTo>
                <a:cubicBezTo>
                  <a:pt x="60" y="409"/>
                  <a:pt x="64" y="408"/>
                  <a:pt x="64" y="410"/>
                </a:cubicBezTo>
                <a:cubicBezTo>
                  <a:pt x="63" y="411"/>
                  <a:pt x="60" y="411"/>
                  <a:pt x="61" y="413"/>
                </a:cubicBezTo>
                <a:cubicBezTo>
                  <a:pt x="63" y="414"/>
                  <a:pt x="66" y="414"/>
                  <a:pt x="67" y="416"/>
                </a:cubicBezTo>
                <a:cubicBezTo>
                  <a:pt x="67" y="420"/>
                  <a:pt x="67" y="420"/>
                  <a:pt x="67" y="426"/>
                </a:cubicBezTo>
                <a:cubicBezTo>
                  <a:pt x="64" y="425"/>
                  <a:pt x="67" y="426"/>
                  <a:pt x="67" y="427"/>
                </a:cubicBezTo>
                <a:cubicBezTo>
                  <a:pt x="64" y="427"/>
                  <a:pt x="65" y="429"/>
                  <a:pt x="63" y="429"/>
                </a:cubicBezTo>
                <a:cubicBezTo>
                  <a:pt x="64" y="431"/>
                  <a:pt x="63" y="432"/>
                  <a:pt x="66" y="435"/>
                </a:cubicBezTo>
                <a:cubicBezTo>
                  <a:pt x="67" y="434"/>
                  <a:pt x="66" y="432"/>
                  <a:pt x="67" y="431"/>
                </a:cubicBezTo>
                <a:cubicBezTo>
                  <a:pt x="67" y="432"/>
                  <a:pt x="67" y="433"/>
                  <a:pt x="67" y="434"/>
                </a:cubicBezTo>
                <a:cubicBezTo>
                  <a:pt x="69" y="435"/>
                  <a:pt x="69" y="434"/>
                  <a:pt x="71" y="435"/>
                </a:cubicBezTo>
                <a:cubicBezTo>
                  <a:pt x="71" y="434"/>
                  <a:pt x="70" y="432"/>
                  <a:pt x="72" y="432"/>
                </a:cubicBezTo>
                <a:cubicBezTo>
                  <a:pt x="72" y="432"/>
                  <a:pt x="73" y="432"/>
                  <a:pt x="73" y="432"/>
                </a:cubicBezTo>
                <a:cubicBezTo>
                  <a:pt x="71" y="437"/>
                  <a:pt x="77" y="442"/>
                  <a:pt x="71" y="444"/>
                </a:cubicBezTo>
                <a:cubicBezTo>
                  <a:pt x="73" y="444"/>
                  <a:pt x="74" y="446"/>
                  <a:pt x="74" y="448"/>
                </a:cubicBezTo>
                <a:cubicBezTo>
                  <a:pt x="72" y="448"/>
                  <a:pt x="73" y="447"/>
                  <a:pt x="71" y="448"/>
                </a:cubicBezTo>
                <a:cubicBezTo>
                  <a:pt x="73" y="453"/>
                  <a:pt x="68" y="452"/>
                  <a:pt x="69" y="457"/>
                </a:cubicBezTo>
                <a:cubicBezTo>
                  <a:pt x="72" y="459"/>
                  <a:pt x="71" y="460"/>
                  <a:pt x="72" y="464"/>
                </a:cubicBezTo>
                <a:cubicBezTo>
                  <a:pt x="71" y="464"/>
                  <a:pt x="69" y="464"/>
                  <a:pt x="68" y="464"/>
                </a:cubicBezTo>
                <a:cubicBezTo>
                  <a:pt x="68" y="466"/>
                  <a:pt x="71" y="465"/>
                  <a:pt x="71" y="466"/>
                </a:cubicBezTo>
                <a:cubicBezTo>
                  <a:pt x="70" y="467"/>
                  <a:pt x="68" y="468"/>
                  <a:pt x="67" y="470"/>
                </a:cubicBezTo>
                <a:cubicBezTo>
                  <a:pt x="70" y="470"/>
                  <a:pt x="70" y="469"/>
                  <a:pt x="72" y="468"/>
                </a:cubicBezTo>
                <a:cubicBezTo>
                  <a:pt x="72" y="472"/>
                  <a:pt x="74" y="469"/>
                  <a:pt x="74" y="468"/>
                </a:cubicBezTo>
                <a:cubicBezTo>
                  <a:pt x="75" y="472"/>
                  <a:pt x="73" y="472"/>
                  <a:pt x="75" y="475"/>
                </a:cubicBezTo>
                <a:cubicBezTo>
                  <a:pt x="73" y="475"/>
                  <a:pt x="73" y="477"/>
                  <a:pt x="72" y="477"/>
                </a:cubicBezTo>
                <a:cubicBezTo>
                  <a:pt x="69" y="476"/>
                  <a:pt x="74" y="474"/>
                  <a:pt x="70" y="474"/>
                </a:cubicBezTo>
                <a:cubicBezTo>
                  <a:pt x="67" y="480"/>
                  <a:pt x="68" y="488"/>
                  <a:pt x="71" y="494"/>
                </a:cubicBezTo>
                <a:cubicBezTo>
                  <a:pt x="71" y="495"/>
                  <a:pt x="68" y="494"/>
                  <a:pt x="68" y="495"/>
                </a:cubicBezTo>
                <a:cubicBezTo>
                  <a:pt x="70" y="497"/>
                  <a:pt x="68" y="501"/>
                  <a:pt x="72" y="502"/>
                </a:cubicBezTo>
                <a:cubicBezTo>
                  <a:pt x="71" y="498"/>
                  <a:pt x="71" y="500"/>
                  <a:pt x="73" y="499"/>
                </a:cubicBezTo>
                <a:cubicBezTo>
                  <a:pt x="72" y="499"/>
                  <a:pt x="72" y="498"/>
                  <a:pt x="72" y="497"/>
                </a:cubicBezTo>
                <a:cubicBezTo>
                  <a:pt x="75" y="498"/>
                  <a:pt x="76" y="495"/>
                  <a:pt x="79" y="497"/>
                </a:cubicBezTo>
                <a:cubicBezTo>
                  <a:pt x="80" y="496"/>
                  <a:pt x="79" y="493"/>
                  <a:pt x="82" y="494"/>
                </a:cubicBezTo>
                <a:cubicBezTo>
                  <a:pt x="86" y="500"/>
                  <a:pt x="72" y="499"/>
                  <a:pt x="78" y="503"/>
                </a:cubicBezTo>
                <a:cubicBezTo>
                  <a:pt x="80" y="502"/>
                  <a:pt x="78" y="500"/>
                  <a:pt x="81" y="499"/>
                </a:cubicBezTo>
                <a:cubicBezTo>
                  <a:pt x="81" y="502"/>
                  <a:pt x="81" y="505"/>
                  <a:pt x="81" y="508"/>
                </a:cubicBezTo>
                <a:cubicBezTo>
                  <a:pt x="79" y="508"/>
                  <a:pt x="78" y="509"/>
                  <a:pt x="78" y="510"/>
                </a:cubicBezTo>
                <a:cubicBezTo>
                  <a:pt x="79" y="510"/>
                  <a:pt x="81" y="509"/>
                  <a:pt x="81" y="510"/>
                </a:cubicBezTo>
                <a:cubicBezTo>
                  <a:pt x="80" y="512"/>
                  <a:pt x="80" y="512"/>
                  <a:pt x="78" y="512"/>
                </a:cubicBezTo>
                <a:cubicBezTo>
                  <a:pt x="78" y="514"/>
                  <a:pt x="78" y="514"/>
                  <a:pt x="79" y="515"/>
                </a:cubicBezTo>
                <a:cubicBezTo>
                  <a:pt x="79" y="514"/>
                  <a:pt x="80" y="514"/>
                  <a:pt x="81" y="514"/>
                </a:cubicBezTo>
                <a:cubicBezTo>
                  <a:pt x="82" y="524"/>
                  <a:pt x="85" y="532"/>
                  <a:pt x="83" y="543"/>
                </a:cubicBezTo>
                <a:cubicBezTo>
                  <a:pt x="85" y="544"/>
                  <a:pt x="87" y="541"/>
                  <a:pt x="88" y="543"/>
                </a:cubicBezTo>
                <a:cubicBezTo>
                  <a:pt x="88" y="544"/>
                  <a:pt x="86" y="544"/>
                  <a:pt x="85" y="544"/>
                </a:cubicBezTo>
                <a:cubicBezTo>
                  <a:pt x="84" y="557"/>
                  <a:pt x="87" y="563"/>
                  <a:pt x="89" y="576"/>
                </a:cubicBezTo>
                <a:cubicBezTo>
                  <a:pt x="88" y="577"/>
                  <a:pt x="87" y="577"/>
                  <a:pt x="86" y="578"/>
                </a:cubicBezTo>
                <a:cubicBezTo>
                  <a:pt x="91" y="580"/>
                  <a:pt x="88" y="582"/>
                  <a:pt x="89" y="585"/>
                </a:cubicBezTo>
                <a:cubicBezTo>
                  <a:pt x="92" y="585"/>
                  <a:pt x="93" y="584"/>
                  <a:pt x="95" y="584"/>
                </a:cubicBezTo>
                <a:cubicBezTo>
                  <a:pt x="95" y="584"/>
                  <a:pt x="96" y="584"/>
                  <a:pt x="96" y="585"/>
                </a:cubicBezTo>
                <a:cubicBezTo>
                  <a:pt x="93" y="586"/>
                  <a:pt x="91" y="587"/>
                  <a:pt x="89" y="588"/>
                </a:cubicBezTo>
                <a:cubicBezTo>
                  <a:pt x="93" y="589"/>
                  <a:pt x="90" y="592"/>
                  <a:pt x="93" y="594"/>
                </a:cubicBezTo>
                <a:cubicBezTo>
                  <a:pt x="94" y="594"/>
                  <a:pt x="98" y="593"/>
                  <a:pt x="94" y="595"/>
                </a:cubicBezTo>
                <a:cubicBezTo>
                  <a:pt x="97" y="596"/>
                  <a:pt x="99" y="595"/>
                  <a:pt x="102" y="596"/>
                </a:cubicBezTo>
                <a:cubicBezTo>
                  <a:pt x="101" y="594"/>
                  <a:pt x="104" y="595"/>
                  <a:pt x="104" y="594"/>
                </a:cubicBezTo>
                <a:cubicBezTo>
                  <a:pt x="103" y="593"/>
                  <a:pt x="103" y="593"/>
                  <a:pt x="103" y="591"/>
                </a:cubicBezTo>
                <a:cubicBezTo>
                  <a:pt x="104" y="591"/>
                  <a:pt x="104" y="591"/>
                  <a:pt x="104" y="591"/>
                </a:cubicBezTo>
                <a:cubicBezTo>
                  <a:pt x="108" y="592"/>
                  <a:pt x="109" y="592"/>
                  <a:pt x="111" y="590"/>
                </a:cubicBezTo>
                <a:cubicBezTo>
                  <a:pt x="111" y="592"/>
                  <a:pt x="113" y="592"/>
                  <a:pt x="114" y="593"/>
                </a:cubicBezTo>
                <a:cubicBezTo>
                  <a:pt x="114" y="592"/>
                  <a:pt x="114" y="590"/>
                  <a:pt x="115" y="590"/>
                </a:cubicBezTo>
                <a:cubicBezTo>
                  <a:pt x="117" y="591"/>
                  <a:pt x="117" y="593"/>
                  <a:pt x="119" y="594"/>
                </a:cubicBezTo>
                <a:cubicBezTo>
                  <a:pt x="117" y="594"/>
                  <a:pt x="116" y="593"/>
                  <a:pt x="116" y="595"/>
                </a:cubicBezTo>
                <a:cubicBezTo>
                  <a:pt x="118" y="595"/>
                  <a:pt x="121" y="595"/>
                  <a:pt x="119" y="598"/>
                </a:cubicBezTo>
                <a:cubicBezTo>
                  <a:pt x="118" y="598"/>
                  <a:pt x="119" y="596"/>
                  <a:pt x="117" y="596"/>
                </a:cubicBezTo>
                <a:cubicBezTo>
                  <a:pt x="116" y="599"/>
                  <a:pt x="122" y="599"/>
                  <a:pt x="123" y="600"/>
                </a:cubicBezTo>
                <a:cubicBezTo>
                  <a:pt x="124" y="602"/>
                  <a:pt x="120" y="601"/>
                  <a:pt x="120" y="602"/>
                </a:cubicBezTo>
                <a:cubicBezTo>
                  <a:pt x="121" y="604"/>
                  <a:pt x="123" y="605"/>
                  <a:pt x="124" y="606"/>
                </a:cubicBezTo>
                <a:cubicBezTo>
                  <a:pt x="123" y="606"/>
                  <a:pt x="120" y="606"/>
                  <a:pt x="121" y="609"/>
                </a:cubicBezTo>
                <a:cubicBezTo>
                  <a:pt x="123" y="607"/>
                  <a:pt x="127" y="606"/>
                  <a:pt x="130" y="608"/>
                </a:cubicBezTo>
                <a:cubicBezTo>
                  <a:pt x="126" y="604"/>
                  <a:pt x="123" y="602"/>
                  <a:pt x="131" y="603"/>
                </a:cubicBezTo>
                <a:cubicBezTo>
                  <a:pt x="133" y="602"/>
                  <a:pt x="129" y="601"/>
                  <a:pt x="132" y="600"/>
                </a:cubicBezTo>
                <a:cubicBezTo>
                  <a:pt x="134" y="602"/>
                  <a:pt x="134" y="604"/>
                  <a:pt x="133" y="607"/>
                </a:cubicBezTo>
                <a:cubicBezTo>
                  <a:pt x="137" y="608"/>
                  <a:pt x="133" y="611"/>
                  <a:pt x="136" y="612"/>
                </a:cubicBezTo>
                <a:cubicBezTo>
                  <a:pt x="138" y="610"/>
                  <a:pt x="135" y="605"/>
                  <a:pt x="140" y="607"/>
                </a:cubicBezTo>
                <a:cubicBezTo>
                  <a:pt x="139" y="605"/>
                  <a:pt x="138" y="603"/>
                  <a:pt x="138" y="602"/>
                </a:cubicBezTo>
                <a:cubicBezTo>
                  <a:pt x="139" y="601"/>
                  <a:pt x="143" y="600"/>
                  <a:pt x="141" y="600"/>
                </a:cubicBezTo>
                <a:cubicBezTo>
                  <a:pt x="139" y="600"/>
                  <a:pt x="139" y="602"/>
                  <a:pt x="136" y="601"/>
                </a:cubicBezTo>
                <a:cubicBezTo>
                  <a:pt x="136" y="600"/>
                  <a:pt x="136" y="600"/>
                  <a:pt x="136" y="599"/>
                </a:cubicBezTo>
                <a:cubicBezTo>
                  <a:pt x="137" y="600"/>
                  <a:pt x="139" y="600"/>
                  <a:pt x="141" y="599"/>
                </a:cubicBezTo>
                <a:cubicBezTo>
                  <a:pt x="141" y="595"/>
                  <a:pt x="141" y="589"/>
                  <a:pt x="141" y="586"/>
                </a:cubicBezTo>
                <a:cubicBezTo>
                  <a:pt x="141" y="587"/>
                  <a:pt x="141" y="587"/>
                  <a:pt x="141" y="587"/>
                </a:cubicBezTo>
                <a:cubicBezTo>
                  <a:pt x="139" y="585"/>
                  <a:pt x="137" y="587"/>
                  <a:pt x="135" y="586"/>
                </a:cubicBezTo>
                <a:cubicBezTo>
                  <a:pt x="135" y="586"/>
                  <a:pt x="135" y="585"/>
                  <a:pt x="135" y="585"/>
                </a:cubicBezTo>
                <a:cubicBezTo>
                  <a:pt x="140" y="586"/>
                  <a:pt x="143" y="582"/>
                  <a:pt x="147" y="585"/>
                </a:cubicBezTo>
                <a:cubicBezTo>
                  <a:pt x="147" y="583"/>
                  <a:pt x="144" y="584"/>
                  <a:pt x="145" y="582"/>
                </a:cubicBezTo>
                <a:cubicBezTo>
                  <a:pt x="146" y="583"/>
                  <a:pt x="149" y="582"/>
                  <a:pt x="150" y="584"/>
                </a:cubicBezTo>
                <a:cubicBezTo>
                  <a:pt x="145" y="586"/>
                  <a:pt x="148" y="593"/>
                  <a:pt x="150" y="596"/>
                </a:cubicBezTo>
                <a:cubicBezTo>
                  <a:pt x="150" y="594"/>
                  <a:pt x="149" y="593"/>
                  <a:pt x="150" y="592"/>
                </a:cubicBezTo>
                <a:cubicBezTo>
                  <a:pt x="152" y="593"/>
                  <a:pt x="153" y="592"/>
                  <a:pt x="154" y="591"/>
                </a:cubicBezTo>
                <a:cubicBezTo>
                  <a:pt x="153" y="586"/>
                  <a:pt x="151" y="584"/>
                  <a:pt x="155" y="580"/>
                </a:cubicBezTo>
                <a:cubicBezTo>
                  <a:pt x="154" y="580"/>
                  <a:pt x="153" y="580"/>
                  <a:pt x="153" y="579"/>
                </a:cubicBezTo>
                <a:cubicBezTo>
                  <a:pt x="154" y="579"/>
                  <a:pt x="153" y="576"/>
                  <a:pt x="154" y="576"/>
                </a:cubicBezTo>
                <a:cubicBezTo>
                  <a:pt x="155" y="578"/>
                  <a:pt x="160" y="575"/>
                  <a:pt x="160" y="578"/>
                </a:cubicBezTo>
                <a:cubicBezTo>
                  <a:pt x="160" y="580"/>
                  <a:pt x="159" y="580"/>
                  <a:pt x="158" y="579"/>
                </a:cubicBezTo>
                <a:cubicBezTo>
                  <a:pt x="157" y="582"/>
                  <a:pt x="160" y="582"/>
                  <a:pt x="157" y="584"/>
                </a:cubicBezTo>
                <a:cubicBezTo>
                  <a:pt x="158" y="584"/>
                  <a:pt x="159" y="583"/>
                  <a:pt x="160" y="584"/>
                </a:cubicBezTo>
                <a:cubicBezTo>
                  <a:pt x="158" y="585"/>
                  <a:pt x="154" y="586"/>
                  <a:pt x="157" y="587"/>
                </a:cubicBezTo>
                <a:cubicBezTo>
                  <a:pt x="160" y="585"/>
                  <a:pt x="156" y="590"/>
                  <a:pt x="160" y="589"/>
                </a:cubicBezTo>
                <a:cubicBezTo>
                  <a:pt x="161" y="591"/>
                  <a:pt x="159" y="591"/>
                  <a:pt x="160" y="593"/>
                </a:cubicBezTo>
                <a:cubicBezTo>
                  <a:pt x="160" y="593"/>
                  <a:pt x="159" y="592"/>
                  <a:pt x="159" y="592"/>
                </a:cubicBezTo>
                <a:cubicBezTo>
                  <a:pt x="159" y="594"/>
                  <a:pt x="162" y="600"/>
                  <a:pt x="158" y="597"/>
                </a:cubicBezTo>
                <a:cubicBezTo>
                  <a:pt x="160" y="602"/>
                  <a:pt x="156" y="608"/>
                  <a:pt x="161" y="611"/>
                </a:cubicBezTo>
                <a:cubicBezTo>
                  <a:pt x="161" y="614"/>
                  <a:pt x="161" y="612"/>
                  <a:pt x="159" y="614"/>
                </a:cubicBezTo>
                <a:cubicBezTo>
                  <a:pt x="164" y="614"/>
                  <a:pt x="158" y="620"/>
                  <a:pt x="163" y="621"/>
                </a:cubicBezTo>
                <a:cubicBezTo>
                  <a:pt x="161" y="622"/>
                  <a:pt x="160" y="624"/>
                  <a:pt x="159" y="624"/>
                </a:cubicBezTo>
                <a:cubicBezTo>
                  <a:pt x="158" y="623"/>
                  <a:pt x="158" y="622"/>
                  <a:pt x="157" y="621"/>
                </a:cubicBezTo>
                <a:cubicBezTo>
                  <a:pt x="155" y="622"/>
                  <a:pt x="158" y="623"/>
                  <a:pt x="156" y="624"/>
                </a:cubicBezTo>
                <a:cubicBezTo>
                  <a:pt x="153" y="623"/>
                  <a:pt x="156" y="622"/>
                  <a:pt x="154" y="622"/>
                </a:cubicBezTo>
                <a:cubicBezTo>
                  <a:pt x="151" y="623"/>
                  <a:pt x="152" y="629"/>
                  <a:pt x="157" y="628"/>
                </a:cubicBezTo>
                <a:cubicBezTo>
                  <a:pt x="157" y="627"/>
                  <a:pt x="157" y="626"/>
                  <a:pt x="159" y="626"/>
                </a:cubicBezTo>
                <a:cubicBezTo>
                  <a:pt x="159" y="627"/>
                  <a:pt x="160" y="627"/>
                  <a:pt x="161" y="628"/>
                </a:cubicBezTo>
                <a:cubicBezTo>
                  <a:pt x="162" y="626"/>
                  <a:pt x="159" y="625"/>
                  <a:pt x="161" y="624"/>
                </a:cubicBezTo>
                <a:cubicBezTo>
                  <a:pt x="163" y="626"/>
                  <a:pt x="162" y="628"/>
                  <a:pt x="165" y="629"/>
                </a:cubicBezTo>
                <a:cubicBezTo>
                  <a:pt x="164" y="629"/>
                  <a:pt x="163" y="629"/>
                  <a:pt x="162" y="629"/>
                </a:cubicBezTo>
                <a:cubicBezTo>
                  <a:pt x="164" y="644"/>
                  <a:pt x="166" y="658"/>
                  <a:pt x="166" y="668"/>
                </a:cubicBezTo>
                <a:cubicBezTo>
                  <a:pt x="168" y="668"/>
                  <a:pt x="170" y="667"/>
                  <a:pt x="170" y="670"/>
                </a:cubicBezTo>
                <a:cubicBezTo>
                  <a:pt x="167" y="670"/>
                  <a:pt x="168" y="669"/>
                  <a:pt x="166" y="669"/>
                </a:cubicBezTo>
                <a:cubicBezTo>
                  <a:pt x="165" y="671"/>
                  <a:pt x="170" y="671"/>
                  <a:pt x="167" y="673"/>
                </a:cubicBezTo>
                <a:cubicBezTo>
                  <a:pt x="169" y="673"/>
                  <a:pt x="171" y="673"/>
                  <a:pt x="172" y="674"/>
                </a:cubicBezTo>
                <a:cubicBezTo>
                  <a:pt x="168" y="674"/>
                  <a:pt x="169" y="675"/>
                  <a:pt x="166" y="674"/>
                </a:cubicBezTo>
                <a:cubicBezTo>
                  <a:pt x="167" y="678"/>
                  <a:pt x="168" y="686"/>
                  <a:pt x="169" y="691"/>
                </a:cubicBezTo>
                <a:cubicBezTo>
                  <a:pt x="171" y="692"/>
                  <a:pt x="173" y="691"/>
                  <a:pt x="174" y="692"/>
                </a:cubicBezTo>
                <a:cubicBezTo>
                  <a:pt x="171" y="692"/>
                  <a:pt x="175" y="695"/>
                  <a:pt x="172" y="696"/>
                </a:cubicBezTo>
                <a:cubicBezTo>
                  <a:pt x="171" y="695"/>
                  <a:pt x="172" y="692"/>
                  <a:pt x="170" y="692"/>
                </a:cubicBezTo>
                <a:cubicBezTo>
                  <a:pt x="169" y="694"/>
                  <a:pt x="167" y="702"/>
                  <a:pt x="171" y="701"/>
                </a:cubicBezTo>
                <a:cubicBezTo>
                  <a:pt x="169" y="701"/>
                  <a:pt x="170" y="698"/>
                  <a:pt x="170" y="697"/>
                </a:cubicBezTo>
                <a:cubicBezTo>
                  <a:pt x="171" y="698"/>
                  <a:pt x="173" y="695"/>
                  <a:pt x="174" y="697"/>
                </a:cubicBezTo>
                <a:cubicBezTo>
                  <a:pt x="173" y="698"/>
                  <a:pt x="170" y="699"/>
                  <a:pt x="172" y="701"/>
                </a:cubicBezTo>
                <a:cubicBezTo>
                  <a:pt x="174" y="701"/>
                  <a:pt x="174" y="700"/>
                  <a:pt x="175" y="699"/>
                </a:cubicBezTo>
                <a:cubicBezTo>
                  <a:pt x="176" y="701"/>
                  <a:pt x="175" y="703"/>
                  <a:pt x="173" y="705"/>
                </a:cubicBezTo>
                <a:cubicBezTo>
                  <a:pt x="172" y="704"/>
                  <a:pt x="173" y="702"/>
                  <a:pt x="172" y="702"/>
                </a:cubicBezTo>
                <a:cubicBezTo>
                  <a:pt x="171" y="703"/>
                  <a:pt x="169" y="707"/>
                  <a:pt x="172" y="707"/>
                </a:cubicBezTo>
                <a:cubicBezTo>
                  <a:pt x="173" y="706"/>
                  <a:pt x="173" y="706"/>
                  <a:pt x="174" y="706"/>
                </a:cubicBezTo>
                <a:cubicBezTo>
                  <a:pt x="177" y="707"/>
                  <a:pt x="174" y="711"/>
                  <a:pt x="177" y="711"/>
                </a:cubicBezTo>
                <a:cubicBezTo>
                  <a:pt x="179" y="711"/>
                  <a:pt x="176" y="709"/>
                  <a:pt x="177" y="708"/>
                </a:cubicBezTo>
                <a:cubicBezTo>
                  <a:pt x="179" y="708"/>
                  <a:pt x="179" y="709"/>
                  <a:pt x="180" y="708"/>
                </a:cubicBezTo>
                <a:cubicBezTo>
                  <a:pt x="181" y="705"/>
                  <a:pt x="178" y="707"/>
                  <a:pt x="177" y="706"/>
                </a:cubicBezTo>
                <a:cubicBezTo>
                  <a:pt x="178" y="706"/>
                  <a:pt x="177" y="705"/>
                  <a:pt x="177" y="704"/>
                </a:cubicBezTo>
                <a:cubicBezTo>
                  <a:pt x="179" y="696"/>
                  <a:pt x="176" y="689"/>
                  <a:pt x="175" y="682"/>
                </a:cubicBezTo>
                <a:cubicBezTo>
                  <a:pt x="175" y="682"/>
                  <a:pt x="174" y="683"/>
                  <a:pt x="174" y="682"/>
                </a:cubicBezTo>
                <a:cubicBezTo>
                  <a:pt x="175" y="682"/>
                  <a:pt x="175" y="681"/>
                  <a:pt x="175" y="681"/>
                </a:cubicBezTo>
                <a:cubicBezTo>
                  <a:pt x="176" y="681"/>
                  <a:pt x="176" y="681"/>
                  <a:pt x="178" y="681"/>
                </a:cubicBezTo>
                <a:cubicBezTo>
                  <a:pt x="177" y="678"/>
                  <a:pt x="174" y="673"/>
                  <a:pt x="176" y="671"/>
                </a:cubicBezTo>
                <a:cubicBezTo>
                  <a:pt x="176" y="672"/>
                  <a:pt x="174" y="672"/>
                  <a:pt x="173" y="671"/>
                </a:cubicBezTo>
                <a:cubicBezTo>
                  <a:pt x="174" y="667"/>
                  <a:pt x="176" y="667"/>
                  <a:pt x="180" y="665"/>
                </a:cubicBezTo>
                <a:cubicBezTo>
                  <a:pt x="179" y="663"/>
                  <a:pt x="178" y="667"/>
                  <a:pt x="177" y="665"/>
                </a:cubicBezTo>
                <a:cubicBezTo>
                  <a:pt x="179" y="665"/>
                  <a:pt x="178" y="662"/>
                  <a:pt x="180" y="661"/>
                </a:cubicBezTo>
                <a:cubicBezTo>
                  <a:pt x="176" y="659"/>
                  <a:pt x="180" y="658"/>
                  <a:pt x="182" y="657"/>
                </a:cubicBezTo>
                <a:cubicBezTo>
                  <a:pt x="179" y="656"/>
                  <a:pt x="178" y="658"/>
                  <a:pt x="178" y="656"/>
                </a:cubicBezTo>
                <a:cubicBezTo>
                  <a:pt x="178" y="655"/>
                  <a:pt x="180" y="655"/>
                  <a:pt x="182" y="655"/>
                </a:cubicBezTo>
                <a:cubicBezTo>
                  <a:pt x="181" y="653"/>
                  <a:pt x="180" y="652"/>
                  <a:pt x="179" y="650"/>
                </a:cubicBezTo>
                <a:cubicBezTo>
                  <a:pt x="178" y="652"/>
                  <a:pt x="177" y="654"/>
                  <a:pt x="177" y="655"/>
                </a:cubicBezTo>
                <a:cubicBezTo>
                  <a:pt x="174" y="651"/>
                  <a:pt x="180" y="647"/>
                  <a:pt x="183" y="646"/>
                </a:cubicBezTo>
                <a:cubicBezTo>
                  <a:pt x="182" y="644"/>
                  <a:pt x="181" y="645"/>
                  <a:pt x="180" y="644"/>
                </a:cubicBezTo>
                <a:cubicBezTo>
                  <a:pt x="182" y="641"/>
                  <a:pt x="181" y="643"/>
                  <a:pt x="181" y="640"/>
                </a:cubicBezTo>
                <a:cubicBezTo>
                  <a:pt x="178" y="640"/>
                  <a:pt x="179" y="642"/>
                  <a:pt x="177" y="642"/>
                </a:cubicBezTo>
                <a:cubicBezTo>
                  <a:pt x="178" y="639"/>
                  <a:pt x="175" y="639"/>
                  <a:pt x="174" y="638"/>
                </a:cubicBezTo>
                <a:cubicBezTo>
                  <a:pt x="176" y="634"/>
                  <a:pt x="173" y="628"/>
                  <a:pt x="178" y="626"/>
                </a:cubicBezTo>
                <a:cubicBezTo>
                  <a:pt x="177" y="628"/>
                  <a:pt x="178" y="628"/>
                  <a:pt x="179" y="629"/>
                </a:cubicBezTo>
                <a:cubicBezTo>
                  <a:pt x="175" y="631"/>
                  <a:pt x="178" y="633"/>
                  <a:pt x="178" y="636"/>
                </a:cubicBezTo>
                <a:cubicBezTo>
                  <a:pt x="181" y="636"/>
                  <a:pt x="179" y="633"/>
                  <a:pt x="181" y="632"/>
                </a:cubicBezTo>
                <a:cubicBezTo>
                  <a:pt x="180" y="632"/>
                  <a:pt x="179" y="632"/>
                  <a:pt x="179" y="631"/>
                </a:cubicBezTo>
                <a:cubicBezTo>
                  <a:pt x="181" y="628"/>
                  <a:pt x="186" y="629"/>
                  <a:pt x="191" y="629"/>
                </a:cubicBezTo>
                <a:cubicBezTo>
                  <a:pt x="187" y="627"/>
                  <a:pt x="193" y="626"/>
                  <a:pt x="189" y="624"/>
                </a:cubicBezTo>
                <a:cubicBezTo>
                  <a:pt x="189" y="626"/>
                  <a:pt x="189" y="628"/>
                  <a:pt x="186" y="628"/>
                </a:cubicBezTo>
                <a:cubicBezTo>
                  <a:pt x="188" y="624"/>
                  <a:pt x="183" y="620"/>
                  <a:pt x="189" y="616"/>
                </a:cubicBezTo>
                <a:cubicBezTo>
                  <a:pt x="181" y="609"/>
                  <a:pt x="190" y="600"/>
                  <a:pt x="185" y="595"/>
                </a:cubicBezTo>
                <a:cubicBezTo>
                  <a:pt x="185" y="589"/>
                  <a:pt x="192" y="588"/>
                  <a:pt x="197" y="591"/>
                </a:cubicBezTo>
                <a:cubicBezTo>
                  <a:pt x="196" y="594"/>
                  <a:pt x="199" y="593"/>
                  <a:pt x="197" y="596"/>
                </a:cubicBezTo>
                <a:cubicBezTo>
                  <a:pt x="195" y="595"/>
                  <a:pt x="196" y="598"/>
                  <a:pt x="194" y="598"/>
                </a:cubicBezTo>
                <a:cubicBezTo>
                  <a:pt x="195" y="597"/>
                  <a:pt x="190" y="596"/>
                  <a:pt x="190" y="597"/>
                </a:cubicBezTo>
                <a:cubicBezTo>
                  <a:pt x="191" y="598"/>
                  <a:pt x="191" y="600"/>
                  <a:pt x="193" y="600"/>
                </a:cubicBezTo>
                <a:cubicBezTo>
                  <a:pt x="195" y="598"/>
                  <a:pt x="197" y="600"/>
                  <a:pt x="198" y="598"/>
                </a:cubicBezTo>
                <a:cubicBezTo>
                  <a:pt x="200" y="600"/>
                  <a:pt x="198" y="604"/>
                  <a:pt x="202" y="604"/>
                </a:cubicBezTo>
                <a:cubicBezTo>
                  <a:pt x="202" y="597"/>
                  <a:pt x="198" y="596"/>
                  <a:pt x="203" y="587"/>
                </a:cubicBezTo>
                <a:cubicBezTo>
                  <a:pt x="203" y="589"/>
                  <a:pt x="204" y="590"/>
                  <a:pt x="204" y="591"/>
                </a:cubicBezTo>
                <a:cubicBezTo>
                  <a:pt x="204" y="591"/>
                  <a:pt x="203" y="591"/>
                  <a:pt x="203" y="592"/>
                </a:cubicBezTo>
                <a:cubicBezTo>
                  <a:pt x="207" y="593"/>
                  <a:pt x="205" y="589"/>
                  <a:pt x="208" y="589"/>
                </a:cubicBezTo>
                <a:cubicBezTo>
                  <a:pt x="209" y="589"/>
                  <a:pt x="210" y="590"/>
                  <a:pt x="209" y="591"/>
                </a:cubicBezTo>
                <a:cubicBezTo>
                  <a:pt x="207" y="594"/>
                  <a:pt x="207" y="599"/>
                  <a:pt x="211" y="603"/>
                </a:cubicBezTo>
                <a:cubicBezTo>
                  <a:pt x="205" y="606"/>
                  <a:pt x="214" y="612"/>
                  <a:pt x="210" y="615"/>
                </a:cubicBezTo>
                <a:cubicBezTo>
                  <a:pt x="211" y="616"/>
                  <a:pt x="214" y="616"/>
                  <a:pt x="215" y="617"/>
                </a:cubicBezTo>
                <a:cubicBezTo>
                  <a:pt x="216" y="615"/>
                  <a:pt x="216" y="613"/>
                  <a:pt x="220" y="611"/>
                </a:cubicBezTo>
                <a:cubicBezTo>
                  <a:pt x="220" y="609"/>
                  <a:pt x="217" y="610"/>
                  <a:pt x="218" y="608"/>
                </a:cubicBezTo>
                <a:cubicBezTo>
                  <a:pt x="219" y="608"/>
                  <a:pt x="220" y="608"/>
                  <a:pt x="221" y="607"/>
                </a:cubicBezTo>
                <a:cubicBezTo>
                  <a:pt x="220" y="604"/>
                  <a:pt x="220" y="600"/>
                  <a:pt x="221" y="596"/>
                </a:cubicBezTo>
                <a:cubicBezTo>
                  <a:pt x="220" y="596"/>
                  <a:pt x="218" y="595"/>
                  <a:pt x="217" y="595"/>
                </a:cubicBezTo>
                <a:cubicBezTo>
                  <a:pt x="218" y="594"/>
                  <a:pt x="219" y="594"/>
                  <a:pt x="220" y="595"/>
                </a:cubicBezTo>
                <a:cubicBezTo>
                  <a:pt x="221" y="591"/>
                  <a:pt x="216" y="592"/>
                  <a:pt x="216" y="591"/>
                </a:cubicBezTo>
                <a:cubicBezTo>
                  <a:pt x="216" y="590"/>
                  <a:pt x="220" y="591"/>
                  <a:pt x="220" y="589"/>
                </a:cubicBezTo>
                <a:cubicBezTo>
                  <a:pt x="216" y="589"/>
                  <a:pt x="213" y="587"/>
                  <a:pt x="211" y="584"/>
                </a:cubicBezTo>
                <a:cubicBezTo>
                  <a:pt x="212" y="584"/>
                  <a:pt x="212" y="583"/>
                  <a:pt x="214" y="584"/>
                </a:cubicBezTo>
                <a:cubicBezTo>
                  <a:pt x="211" y="586"/>
                  <a:pt x="217" y="586"/>
                  <a:pt x="220" y="586"/>
                </a:cubicBezTo>
                <a:cubicBezTo>
                  <a:pt x="219" y="584"/>
                  <a:pt x="219" y="585"/>
                  <a:pt x="220" y="583"/>
                </a:cubicBezTo>
                <a:cubicBezTo>
                  <a:pt x="218" y="582"/>
                  <a:pt x="217" y="585"/>
                  <a:pt x="216" y="583"/>
                </a:cubicBezTo>
                <a:cubicBezTo>
                  <a:pt x="217" y="582"/>
                  <a:pt x="222" y="581"/>
                  <a:pt x="219" y="579"/>
                </a:cubicBezTo>
                <a:cubicBezTo>
                  <a:pt x="219" y="580"/>
                  <a:pt x="218" y="581"/>
                  <a:pt x="217" y="580"/>
                </a:cubicBezTo>
                <a:cubicBezTo>
                  <a:pt x="218" y="578"/>
                  <a:pt x="219" y="576"/>
                  <a:pt x="220" y="574"/>
                </a:cubicBezTo>
                <a:cubicBezTo>
                  <a:pt x="218" y="574"/>
                  <a:pt x="218" y="569"/>
                  <a:pt x="219" y="568"/>
                </a:cubicBezTo>
                <a:cubicBezTo>
                  <a:pt x="215" y="568"/>
                  <a:pt x="214" y="565"/>
                  <a:pt x="210" y="566"/>
                </a:cubicBezTo>
                <a:cubicBezTo>
                  <a:pt x="211" y="564"/>
                  <a:pt x="210" y="560"/>
                  <a:pt x="208" y="562"/>
                </a:cubicBezTo>
                <a:cubicBezTo>
                  <a:pt x="208" y="563"/>
                  <a:pt x="206" y="569"/>
                  <a:pt x="212" y="567"/>
                </a:cubicBezTo>
                <a:cubicBezTo>
                  <a:pt x="213" y="569"/>
                  <a:pt x="213" y="571"/>
                  <a:pt x="211" y="572"/>
                </a:cubicBezTo>
                <a:cubicBezTo>
                  <a:pt x="211" y="571"/>
                  <a:pt x="208" y="569"/>
                  <a:pt x="208" y="571"/>
                </a:cubicBezTo>
                <a:cubicBezTo>
                  <a:pt x="209" y="572"/>
                  <a:pt x="212" y="572"/>
                  <a:pt x="211" y="574"/>
                </a:cubicBezTo>
                <a:cubicBezTo>
                  <a:pt x="210" y="576"/>
                  <a:pt x="209" y="574"/>
                  <a:pt x="207" y="575"/>
                </a:cubicBezTo>
                <a:cubicBezTo>
                  <a:pt x="210" y="580"/>
                  <a:pt x="208" y="584"/>
                  <a:pt x="208" y="588"/>
                </a:cubicBezTo>
                <a:cubicBezTo>
                  <a:pt x="206" y="585"/>
                  <a:pt x="202" y="584"/>
                  <a:pt x="200" y="582"/>
                </a:cubicBezTo>
                <a:cubicBezTo>
                  <a:pt x="202" y="583"/>
                  <a:pt x="204" y="581"/>
                  <a:pt x="202" y="581"/>
                </a:cubicBezTo>
                <a:cubicBezTo>
                  <a:pt x="200" y="583"/>
                  <a:pt x="202" y="580"/>
                  <a:pt x="202" y="579"/>
                </a:cubicBezTo>
                <a:cubicBezTo>
                  <a:pt x="199" y="578"/>
                  <a:pt x="199" y="582"/>
                  <a:pt x="198" y="580"/>
                </a:cubicBezTo>
                <a:cubicBezTo>
                  <a:pt x="200" y="577"/>
                  <a:pt x="203" y="577"/>
                  <a:pt x="203" y="577"/>
                </a:cubicBezTo>
                <a:cubicBezTo>
                  <a:pt x="204" y="576"/>
                  <a:pt x="201" y="575"/>
                  <a:pt x="203" y="574"/>
                </a:cubicBezTo>
                <a:cubicBezTo>
                  <a:pt x="201" y="572"/>
                  <a:pt x="199" y="572"/>
                  <a:pt x="201" y="569"/>
                </a:cubicBezTo>
                <a:cubicBezTo>
                  <a:pt x="198" y="569"/>
                  <a:pt x="198" y="570"/>
                  <a:pt x="196" y="570"/>
                </a:cubicBezTo>
                <a:cubicBezTo>
                  <a:pt x="197" y="567"/>
                  <a:pt x="192" y="569"/>
                  <a:pt x="192" y="567"/>
                </a:cubicBezTo>
                <a:cubicBezTo>
                  <a:pt x="196" y="567"/>
                  <a:pt x="199" y="569"/>
                  <a:pt x="203" y="567"/>
                </a:cubicBezTo>
                <a:cubicBezTo>
                  <a:pt x="202" y="566"/>
                  <a:pt x="200" y="566"/>
                  <a:pt x="199" y="565"/>
                </a:cubicBezTo>
                <a:cubicBezTo>
                  <a:pt x="201" y="565"/>
                  <a:pt x="201" y="561"/>
                  <a:pt x="200" y="560"/>
                </a:cubicBezTo>
                <a:cubicBezTo>
                  <a:pt x="199" y="561"/>
                  <a:pt x="199" y="559"/>
                  <a:pt x="197" y="560"/>
                </a:cubicBezTo>
                <a:cubicBezTo>
                  <a:pt x="197" y="555"/>
                  <a:pt x="191" y="556"/>
                  <a:pt x="191" y="551"/>
                </a:cubicBezTo>
                <a:cubicBezTo>
                  <a:pt x="192" y="551"/>
                  <a:pt x="193" y="551"/>
                  <a:pt x="194" y="551"/>
                </a:cubicBezTo>
                <a:cubicBezTo>
                  <a:pt x="192" y="546"/>
                  <a:pt x="192" y="540"/>
                  <a:pt x="189" y="540"/>
                </a:cubicBezTo>
                <a:cubicBezTo>
                  <a:pt x="190" y="539"/>
                  <a:pt x="190" y="538"/>
                  <a:pt x="190" y="538"/>
                </a:cubicBezTo>
                <a:cubicBezTo>
                  <a:pt x="191" y="538"/>
                  <a:pt x="191" y="538"/>
                  <a:pt x="192" y="538"/>
                </a:cubicBezTo>
                <a:cubicBezTo>
                  <a:pt x="193" y="534"/>
                  <a:pt x="189" y="532"/>
                  <a:pt x="192" y="529"/>
                </a:cubicBezTo>
                <a:cubicBezTo>
                  <a:pt x="191" y="529"/>
                  <a:pt x="190" y="529"/>
                  <a:pt x="190" y="528"/>
                </a:cubicBezTo>
                <a:cubicBezTo>
                  <a:pt x="192" y="527"/>
                  <a:pt x="189" y="524"/>
                  <a:pt x="192" y="523"/>
                </a:cubicBezTo>
                <a:cubicBezTo>
                  <a:pt x="189" y="521"/>
                  <a:pt x="190" y="519"/>
                  <a:pt x="190" y="515"/>
                </a:cubicBezTo>
                <a:cubicBezTo>
                  <a:pt x="188" y="514"/>
                  <a:pt x="186" y="517"/>
                  <a:pt x="185" y="515"/>
                </a:cubicBezTo>
                <a:cubicBezTo>
                  <a:pt x="186" y="513"/>
                  <a:pt x="188" y="512"/>
                  <a:pt x="189" y="509"/>
                </a:cubicBezTo>
                <a:cubicBezTo>
                  <a:pt x="187" y="510"/>
                  <a:pt x="186" y="506"/>
                  <a:pt x="185" y="508"/>
                </a:cubicBezTo>
                <a:cubicBezTo>
                  <a:pt x="187" y="510"/>
                  <a:pt x="183" y="510"/>
                  <a:pt x="183" y="508"/>
                </a:cubicBezTo>
                <a:cubicBezTo>
                  <a:pt x="185" y="515"/>
                  <a:pt x="181" y="519"/>
                  <a:pt x="186" y="524"/>
                </a:cubicBezTo>
                <a:cubicBezTo>
                  <a:pt x="185" y="524"/>
                  <a:pt x="185" y="523"/>
                  <a:pt x="184" y="523"/>
                </a:cubicBezTo>
                <a:cubicBezTo>
                  <a:pt x="185" y="526"/>
                  <a:pt x="185" y="530"/>
                  <a:pt x="183" y="531"/>
                </a:cubicBezTo>
                <a:cubicBezTo>
                  <a:pt x="185" y="532"/>
                  <a:pt x="184" y="536"/>
                  <a:pt x="185" y="538"/>
                </a:cubicBezTo>
                <a:cubicBezTo>
                  <a:pt x="181" y="539"/>
                  <a:pt x="186" y="544"/>
                  <a:pt x="186" y="546"/>
                </a:cubicBezTo>
                <a:cubicBezTo>
                  <a:pt x="185" y="546"/>
                  <a:pt x="185" y="545"/>
                  <a:pt x="184" y="545"/>
                </a:cubicBezTo>
                <a:cubicBezTo>
                  <a:pt x="183" y="548"/>
                  <a:pt x="180" y="550"/>
                  <a:pt x="184" y="552"/>
                </a:cubicBezTo>
                <a:cubicBezTo>
                  <a:pt x="182" y="552"/>
                  <a:pt x="181" y="555"/>
                  <a:pt x="180" y="553"/>
                </a:cubicBezTo>
                <a:cubicBezTo>
                  <a:pt x="180" y="553"/>
                  <a:pt x="180" y="552"/>
                  <a:pt x="179" y="552"/>
                </a:cubicBezTo>
                <a:cubicBezTo>
                  <a:pt x="180" y="554"/>
                  <a:pt x="184" y="559"/>
                  <a:pt x="179" y="560"/>
                </a:cubicBezTo>
                <a:cubicBezTo>
                  <a:pt x="180" y="556"/>
                  <a:pt x="179" y="553"/>
                  <a:pt x="177" y="551"/>
                </a:cubicBezTo>
                <a:cubicBezTo>
                  <a:pt x="178" y="551"/>
                  <a:pt x="180" y="551"/>
                  <a:pt x="181" y="551"/>
                </a:cubicBezTo>
                <a:cubicBezTo>
                  <a:pt x="180" y="546"/>
                  <a:pt x="179" y="546"/>
                  <a:pt x="182" y="543"/>
                </a:cubicBezTo>
                <a:cubicBezTo>
                  <a:pt x="179" y="544"/>
                  <a:pt x="179" y="544"/>
                  <a:pt x="177" y="543"/>
                </a:cubicBezTo>
                <a:cubicBezTo>
                  <a:pt x="175" y="546"/>
                  <a:pt x="175" y="548"/>
                  <a:pt x="174" y="551"/>
                </a:cubicBezTo>
                <a:cubicBezTo>
                  <a:pt x="174" y="550"/>
                  <a:pt x="172" y="550"/>
                  <a:pt x="172" y="550"/>
                </a:cubicBezTo>
                <a:cubicBezTo>
                  <a:pt x="174" y="546"/>
                  <a:pt x="171" y="545"/>
                  <a:pt x="174" y="541"/>
                </a:cubicBezTo>
                <a:cubicBezTo>
                  <a:pt x="170" y="542"/>
                  <a:pt x="173" y="536"/>
                  <a:pt x="170" y="536"/>
                </a:cubicBezTo>
                <a:cubicBezTo>
                  <a:pt x="169" y="539"/>
                  <a:pt x="167" y="535"/>
                  <a:pt x="166" y="536"/>
                </a:cubicBezTo>
                <a:cubicBezTo>
                  <a:pt x="160" y="539"/>
                  <a:pt x="169" y="552"/>
                  <a:pt x="163" y="553"/>
                </a:cubicBezTo>
                <a:cubicBezTo>
                  <a:pt x="161" y="547"/>
                  <a:pt x="166" y="544"/>
                  <a:pt x="160" y="540"/>
                </a:cubicBezTo>
                <a:cubicBezTo>
                  <a:pt x="159" y="541"/>
                  <a:pt x="157" y="541"/>
                  <a:pt x="156" y="543"/>
                </a:cubicBezTo>
                <a:cubicBezTo>
                  <a:pt x="157" y="544"/>
                  <a:pt x="159" y="542"/>
                  <a:pt x="160" y="543"/>
                </a:cubicBezTo>
                <a:cubicBezTo>
                  <a:pt x="159" y="548"/>
                  <a:pt x="156" y="550"/>
                  <a:pt x="160" y="554"/>
                </a:cubicBezTo>
                <a:cubicBezTo>
                  <a:pt x="152" y="555"/>
                  <a:pt x="162" y="558"/>
                  <a:pt x="156" y="562"/>
                </a:cubicBezTo>
                <a:cubicBezTo>
                  <a:pt x="161" y="565"/>
                  <a:pt x="155" y="567"/>
                  <a:pt x="160" y="569"/>
                </a:cubicBezTo>
                <a:cubicBezTo>
                  <a:pt x="159" y="571"/>
                  <a:pt x="157" y="572"/>
                  <a:pt x="157" y="573"/>
                </a:cubicBezTo>
                <a:cubicBezTo>
                  <a:pt x="158" y="573"/>
                  <a:pt x="159" y="573"/>
                  <a:pt x="160" y="574"/>
                </a:cubicBezTo>
                <a:cubicBezTo>
                  <a:pt x="158" y="574"/>
                  <a:pt x="159" y="576"/>
                  <a:pt x="158" y="576"/>
                </a:cubicBezTo>
                <a:cubicBezTo>
                  <a:pt x="156" y="575"/>
                  <a:pt x="155" y="576"/>
                  <a:pt x="152" y="575"/>
                </a:cubicBezTo>
                <a:cubicBezTo>
                  <a:pt x="150" y="577"/>
                  <a:pt x="154" y="578"/>
                  <a:pt x="151" y="580"/>
                </a:cubicBezTo>
                <a:cubicBezTo>
                  <a:pt x="149" y="579"/>
                  <a:pt x="147" y="578"/>
                  <a:pt x="148" y="575"/>
                </a:cubicBezTo>
                <a:cubicBezTo>
                  <a:pt x="153" y="575"/>
                  <a:pt x="145" y="571"/>
                  <a:pt x="152" y="571"/>
                </a:cubicBezTo>
                <a:cubicBezTo>
                  <a:pt x="149" y="571"/>
                  <a:pt x="147" y="569"/>
                  <a:pt x="146" y="571"/>
                </a:cubicBezTo>
                <a:cubicBezTo>
                  <a:pt x="146" y="571"/>
                  <a:pt x="147" y="571"/>
                  <a:pt x="148" y="571"/>
                </a:cubicBezTo>
                <a:cubicBezTo>
                  <a:pt x="148" y="574"/>
                  <a:pt x="146" y="576"/>
                  <a:pt x="146" y="577"/>
                </a:cubicBezTo>
                <a:cubicBezTo>
                  <a:pt x="143" y="576"/>
                  <a:pt x="142" y="574"/>
                  <a:pt x="140" y="574"/>
                </a:cubicBezTo>
                <a:cubicBezTo>
                  <a:pt x="146" y="573"/>
                  <a:pt x="139" y="568"/>
                  <a:pt x="144" y="566"/>
                </a:cubicBezTo>
                <a:cubicBezTo>
                  <a:pt x="145" y="567"/>
                  <a:pt x="151" y="567"/>
                  <a:pt x="151" y="565"/>
                </a:cubicBezTo>
                <a:cubicBezTo>
                  <a:pt x="150" y="565"/>
                  <a:pt x="150" y="565"/>
                  <a:pt x="150" y="564"/>
                </a:cubicBezTo>
                <a:cubicBezTo>
                  <a:pt x="148" y="567"/>
                  <a:pt x="142" y="564"/>
                  <a:pt x="138" y="563"/>
                </a:cubicBezTo>
                <a:cubicBezTo>
                  <a:pt x="138" y="559"/>
                  <a:pt x="142" y="563"/>
                  <a:pt x="143" y="562"/>
                </a:cubicBezTo>
                <a:cubicBezTo>
                  <a:pt x="143" y="561"/>
                  <a:pt x="142" y="561"/>
                  <a:pt x="142" y="561"/>
                </a:cubicBezTo>
                <a:cubicBezTo>
                  <a:pt x="143" y="561"/>
                  <a:pt x="143" y="560"/>
                  <a:pt x="142" y="560"/>
                </a:cubicBezTo>
                <a:cubicBezTo>
                  <a:pt x="141" y="561"/>
                  <a:pt x="137" y="562"/>
                  <a:pt x="139" y="559"/>
                </a:cubicBezTo>
                <a:cubicBezTo>
                  <a:pt x="134" y="559"/>
                  <a:pt x="137" y="562"/>
                  <a:pt x="135" y="563"/>
                </a:cubicBezTo>
                <a:cubicBezTo>
                  <a:pt x="134" y="563"/>
                  <a:pt x="134" y="560"/>
                  <a:pt x="133" y="559"/>
                </a:cubicBezTo>
                <a:cubicBezTo>
                  <a:pt x="134" y="558"/>
                  <a:pt x="137" y="558"/>
                  <a:pt x="137" y="556"/>
                </a:cubicBezTo>
                <a:cubicBezTo>
                  <a:pt x="135" y="556"/>
                  <a:pt x="133" y="558"/>
                  <a:pt x="130" y="558"/>
                </a:cubicBezTo>
                <a:cubicBezTo>
                  <a:pt x="132" y="558"/>
                  <a:pt x="131" y="561"/>
                  <a:pt x="130" y="561"/>
                </a:cubicBezTo>
                <a:cubicBezTo>
                  <a:pt x="129" y="558"/>
                  <a:pt x="129" y="561"/>
                  <a:pt x="127" y="561"/>
                </a:cubicBezTo>
                <a:cubicBezTo>
                  <a:pt x="126" y="560"/>
                  <a:pt x="124" y="561"/>
                  <a:pt x="123" y="560"/>
                </a:cubicBezTo>
                <a:cubicBezTo>
                  <a:pt x="124" y="559"/>
                  <a:pt x="124" y="559"/>
                  <a:pt x="125" y="558"/>
                </a:cubicBezTo>
                <a:cubicBezTo>
                  <a:pt x="126" y="558"/>
                  <a:pt x="126" y="559"/>
                  <a:pt x="127" y="560"/>
                </a:cubicBezTo>
                <a:cubicBezTo>
                  <a:pt x="127" y="558"/>
                  <a:pt x="130" y="559"/>
                  <a:pt x="129" y="557"/>
                </a:cubicBezTo>
                <a:cubicBezTo>
                  <a:pt x="126" y="557"/>
                  <a:pt x="126" y="555"/>
                  <a:pt x="124" y="557"/>
                </a:cubicBezTo>
                <a:cubicBezTo>
                  <a:pt x="123" y="556"/>
                  <a:pt x="124" y="554"/>
                  <a:pt x="127" y="554"/>
                </a:cubicBezTo>
                <a:cubicBezTo>
                  <a:pt x="127" y="551"/>
                  <a:pt x="123" y="554"/>
                  <a:pt x="123" y="552"/>
                </a:cubicBezTo>
                <a:cubicBezTo>
                  <a:pt x="129" y="550"/>
                  <a:pt x="129" y="550"/>
                  <a:pt x="123" y="550"/>
                </a:cubicBezTo>
                <a:cubicBezTo>
                  <a:pt x="124" y="549"/>
                  <a:pt x="124" y="549"/>
                  <a:pt x="125" y="549"/>
                </a:cubicBezTo>
                <a:cubicBezTo>
                  <a:pt x="126" y="549"/>
                  <a:pt x="126" y="550"/>
                  <a:pt x="127" y="550"/>
                </a:cubicBezTo>
                <a:cubicBezTo>
                  <a:pt x="127" y="549"/>
                  <a:pt x="128" y="549"/>
                  <a:pt x="129" y="549"/>
                </a:cubicBezTo>
                <a:cubicBezTo>
                  <a:pt x="127" y="547"/>
                  <a:pt x="126" y="544"/>
                  <a:pt x="130" y="543"/>
                </a:cubicBezTo>
                <a:cubicBezTo>
                  <a:pt x="128" y="545"/>
                  <a:pt x="135" y="544"/>
                  <a:pt x="134" y="547"/>
                </a:cubicBezTo>
                <a:cubicBezTo>
                  <a:pt x="138" y="547"/>
                  <a:pt x="141" y="543"/>
                  <a:pt x="139" y="541"/>
                </a:cubicBezTo>
                <a:cubicBezTo>
                  <a:pt x="138" y="545"/>
                  <a:pt x="136" y="541"/>
                  <a:pt x="135" y="540"/>
                </a:cubicBezTo>
                <a:cubicBezTo>
                  <a:pt x="134" y="541"/>
                  <a:pt x="135" y="543"/>
                  <a:pt x="134" y="543"/>
                </a:cubicBezTo>
                <a:cubicBezTo>
                  <a:pt x="132" y="541"/>
                  <a:pt x="127" y="543"/>
                  <a:pt x="128" y="540"/>
                </a:cubicBezTo>
                <a:cubicBezTo>
                  <a:pt x="131" y="540"/>
                  <a:pt x="131" y="542"/>
                  <a:pt x="134" y="541"/>
                </a:cubicBezTo>
                <a:cubicBezTo>
                  <a:pt x="135" y="540"/>
                  <a:pt x="134" y="538"/>
                  <a:pt x="132" y="537"/>
                </a:cubicBezTo>
                <a:cubicBezTo>
                  <a:pt x="136" y="536"/>
                  <a:pt x="133" y="535"/>
                  <a:pt x="135" y="533"/>
                </a:cubicBezTo>
                <a:cubicBezTo>
                  <a:pt x="133" y="532"/>
                  <a:pt x="130" y="532"/>
                  <a:pt x="127" y="531"/>
                </a:cubicBezTo>
                <a:cubicBezTo>
                  <a:pt x="126" y="533"/>
                  <a:pt x="129" y="532"/>
                  <a:pt x="129" y="534"/>
                </a:cubicBezTo>
                <a:cubicBezTo>
                  <a:pt x="127" y="534"/>
                  <a:pt x="127" y="534"/>
                  <a:pt x="126" y="534"/>
                </a:cubicBezTo>
                <a:cubicBezTo>
                  <a:pt x="124" y="530"/>
                  <a:pt x="122" y="526"/>
                  <a:pt x="124" y="523"/>
                </a:cubicBezTo>
                <a:cubicBezTo>
                  <a:pt x="123" y="523"/>
                  <a:pt x="122" y="523"/>
                  <a:pt x="122" y="522"/>
                </a:cubicBezTo>
                <a:cubicBezTo>
                  <a:pt x="123" y="520"/>
                  <a:pt x="123" y="521"/>
                  <a:pt x="122" y="518"/>
                </a:cubicBezTo>
                <a:cubicBezTo>
                  <a:pt x="127" y="519"/>
                  <a:pt x="128" y="519"/>
                  <a:pt x="130" y="521"/>
                </a:cubicBezTo>
                <a:cubicBezTo>
                  <a:pt x="133" y="520"/>
                  <a:pt x="130" y="514"/>
                  <a:pt x="129" y="514"/>
                </a:cubicBezTo>
                <a:cubicBezTo>
                  <a:pt x="130" y="515"/>
                  <a:pt x="129" y="517"/>
                  <a:pt x="128" y="517"/>
                </a:cubicBezTo>
                <a:cubicBezTo>
                  <a:pt x="128" y="514"/>
                  <a:pt x="124" y="516"/>
                  <a:pt x="124" y="517"/>
                </a:cubicBezTo>
                <a:cubicBezTo>
                  <a:pt x="123" y="516"/>
                  <a:pt x="122" y="515"/>
                  <a:pt x="121" y="513"/>
                </a:cubicBezTo>
                <a:cubicBezTo>
                  <a:pt x="122" y="511"/>
                  <a:pt x="122" y="512"/>
                  <a:pt x="124" y="512"/>
                </a:cubicBezTo>
                <a:cubicBezTo>
                  <a:pt x="124" y="509"/>
                  <a:pt x="123" y="511"/>
                  <a:pt x="120" y="511"/>
                </a:cubicBezTo>
                <a:cubicBezTo>
                  <a:pt x="121" y="509"/>
                  <a:pt x="118" y="507"/>
                  <a:pt x="120" y="507"/>
                </a:cubicBezTo>
                <a:cubicBezTo>
                  <a:pt x="122" y="507"/>
                  <a:pt x="124" y="507"/>
                  <a:pt x="126" y="507"/>
                </a:cubicBezTo>
                <a:cubicBezTo>
                  <a:pt x="123" y="504"/>
                  <a:pt x="122" y="504"/>
                  <a:pt x="117" y="500"/>
                </a:cubicBezTo>
                <a:cubicBezTo>
                  <a:pt x="120" y="500"/>
                  <a:pt x="121" y="501"/>
                  <a:pt x="123" y="501"/>
                </a:cubicBezTo>
                <a:cubicBezTo>
                  <a:pt x="123" y="497"/>
                  <a:pt x="118" y="501"/>
                  <a:pt x="118" y="497"/>
                </a:cubicBezTo>
                <a:cubicBezTo>
                  <a:pt x="120" y="497"/>
                  <a:pt x="120" y="498"/>
                  <a:pt x="122" y="498"/>
                </a:cubicBezTo>
                <a:cubicBezTo>
                  <a:pt x="123" y="497"/>
                  <a:pt x="121" y="497"/>
                  <a:pt x="121" y="495"/>
                </a:cubicBezTo>
                <a:cubicBezTo>
                  <a:pt x="125" y="495"/>
                  <a:pt x="128" y="491"/>
                  <a:pt x="132" y="494"/>
                </a:cubicBezTo>
                <a:cubicBezTo>
                  <a:pt x="134" y="494"/>
                  <a:pt x="136" y="493"/>
                  <a:pt x="138" y="492"/>
                </a:cubicBezTo>
                <a:cubicBezTo>
                  <a:pt x="133" y="493"/>
                  <a:pt x="135" y="485"/>
                  <a:pt x="130" y="484"/>
                </a:cubicBezTo>
                <a:cubicBezTo>
                  <a:pt x="130" y="485"/>
                  <a:pt x="128" y="485"/>
                  <a:pt x="129" y="486"/>
                </a:cubicBezTo>
                <a:cubicBezTo>
                  <a:pt x="130" y="486"/>
                  <a:pt x="132" y="486"/>
                  <a:pt x="131" y="488"/>
                </a:cubicBezTo>
                <a:cubicBezTo>
                  <a:pt x="129" y="487"/>
                  <a:pt x="128" y="488"/>
                  <a:pt x="127" y="487"/>
                </a:cubicBezTo>
                <a:cubicBezTo>
                  <a:pt x="128" y="486"/>
                  <a:pt x="126" y="484"/>
                  <a:pt x="129" y="483"/>
                </a:cubicBezTo>
                <a:cubicBezTo>
                  <a:pt x="131" y="483"/>
                  <a:pt x="132" y="484"/>
                  <a:pt x="135" y="484"/>
                </a:cubicBezTo>
                <a:cubicBezTo>
                  <a:pt x="135" y="482"/>
                  <a:pt x="133" y="483"/>
                  <a:pt x="135" y="481"/>
                </a:cubicBezTo>
                <a:cubicBezTo>
                  <a:pt x="132" y="481"/>
                  <a:pt x="128" y="482"/>
                  <a:pt x="127" y="481"/>
                </a:cubicBezTo>
                <a:cubicBezTo>
                  <a:pt x="130" y="481"/>
                  <a:pt x="133" y="479"/>
                  <a:pt x="135" y="477"/>
                </a:cubicBezTo>
                <a:cubicBezTo>
                  <a:pt x="134" y="472"/>
                  <a:pt x="135" y="465"/>
                  <a:pt x="137" y="461"/>
                </a:cubicBezTo>
                <a:cubicBezTo>
                  <a:pt x="134" y="464"/>
                  <a:pt x="142" y="466"/>
                  <a:pt x="139" y="470"/>
                </a:cubicBezTo>
                <a:cubicBezTo>
                  <a:pt x="140" y="468"/>
                  <a:pt x="138" y="466"/>
                  <a:pt x="137" y="468"/>
                </a:cubicBezTo>
                <a:cubicBezTo>
                  <a:pt x="140" y="469"/>
                  <a:pt x="136" y="470"/>
                  <a:pt x="137" y="472"/>
                </a:cubicBezTo>
                <a:cubicBezTo>
                  <a:pt x="138" y="473"/>
                  <a:pt x="142" y="473"/>
                  <a:pt x="144" y="473"/>
                </a:cubicBezTo>
                <a:cubicBezTo>
                  <a:pt x="141" y="470"/>
                  <a:pt x="146" y="465"/>
                  <a:pt x="141" y="462"/>
                </a:cubicBezTo>
                <a:cubicBezTo>
                  <a:pt x="141" y="463"/>
                  <a:pt x="142" y="465"/>
                  <a:pt x="141" y="465"/>
                </a:cubicBezTo>
                <a:cubicBezTo>
                  <a:pt x="138" y="464"/>
                  <a:pt x="141" y="462"/>
                  <a:pt x="139" y="461"/>
                </a:cubicBezTo>
                <a:cubicBezTo>
                  <a:pt x="141" y="461"/>
                  <a:pt x="146" y="459"/>
                  <a:pt x="146" y="462"/>
                </a:cubicBezTo>
                <a:cubicBezTo>
                  <a:pt x="142" y="464"/>
                  <a:pt x="146" y="470"/>
                  <a:pt x="148" y="470"/>
                </a:cubicBezTo>
                <a:cubicBezTo>
                  <a:pt x="148" y="472"/>
                  <a:pt x="145" y="471"/>
                  <a:pt x="145" y="473"/>
                </a:cubicBezTo>
                <a:cubicBezTo>
                  <a:pt x="148" y="474"/>
                  <a:pt x="146" y="477"/>
                  <a:pt x="146" y="479"/>
                </a:cubicBezTo>
                <a:cubicBezTo>
                  <a:pt x="148" y="480"/>
                  <a:pt x="150" y="476"/>
                  <a:pt x="152" y="478"/>
                </a:cubicBezTo>
                <a:cubicBezTo>
                  <a:pt x="151" y="478"/>
                  <a:pt x="150" y="478"/>
                  <a:pt x="150" y="479"/>
                </a:cubicBezTo>
                <a:cubicBezTo>
                  <a:pt x="150" y="480"/>
                  <a:pt x="152" y="480"/>
                  <a:pt x="152" y="481"/>
                </a:cubicBezTo>
                <a:cubicBezTo>
                  <a:pt x="151" y="481"/>
                  <a:pt x="151" y="481"/>
                  <a:pt x="150" y="481"/>
                </a:cubicBezTo>
                <a:cubicBezTo>
                  <a:pt x="149" y="480"/>
                  <a:pt x="147" y="480"/>
                  <a:pt x="145" y="481"/>
                </a:cubicBezTo>
                <a:cubicBezTo>
                  <a:pt x="144" y="479"/>
                  <a:pt x="145" y="478"/>
                  <a:pt x="144" y="476"/>
                </a:cubicBezTo>
                <a:cubicBezTo>
                  <a:pt x="143" y="477"/>
                  <a:pt x="139" y="476"/>
                  <a:pt x="140" y="478"/>
                </a:cubicBezTo>
                <a:cubicBezTo>
                  <a:pt x="139" y="480"/>
                  <a:pt x="144" y="478"/>
                  <a:pt x="143" y="479"/>
                </a:cubicBezTo>
                <a:cubicBezTo>
                  <a:pt x="142" y="481"/>
                  <a:pt x="143" y="483"/>
                  <a:pt x="139" y="483"/>
                </a:cubicBezTo>
                <a:cubicBezTo>
                  <a:pt x="139" y="485"/>
                  <a:pt x="142" y="484"/>
                  <a:pt x="141" y="487"/>
                </a:cubicBezTo>
                <a:cubicBezTo>
                  <a:pt x="139" y="487"/>
                  <a:pt x="138" y="488"/>
                  <a:pt x="136" y="488"/>
                </a:cubicBezTo>
                <a:cubicBezTo>
                  <a:pt x="137" y="487"/>
                  <a:pt x="135" y="487"/>
                  <a:pt x="135" y="488"/>
                </a:cubicBezTo>
                <a:cubicBezTo>
                  <a:pt x="138" y="490"/>
                  <a:pt x="140" y="490"/>
                  <a:pt x="143" y="491"/>
                </a:cubicBezTo>
                <a:cubicBezTo>
                  <a:pt x="144" y="488"/>
                  <a:pt x="139" y="491"/>
                  <a:pt x="141" y="488"/>
                </a:cubicBezTo>
                <a:cubicBezTo>
                  <a:pt x="142" y="490"/>
                  <a:pt x="143" y="488"/>
                  <a:pt x="145" y="488"/>
                </a:cubicBezTo>
                <a:cubicBezTo>
                  <a:pt x="150" y="492"/>
                  <a:pt x="137" y="496"/>
                  <a:pt x="144" y="500"/>
                </a:cubicBezTo>
                <a:cubicBezTo>
                  <a:pt x="145" y="498"/>
                  <a:pt x="141" y="498"/>
                  <a:pt x="143" y="497"/>
                </a:cubicBezTo>
                <a:cubicBezTo>
                  <a:pt x="144" y="497"/>
                  <a:pt x="144" y="497"/>
                  <a:pt x="145" y="497"/>
                </a:cubicBezTo>
                <a:cubicBezTo>
                  <a:pt x="144" y="500"/>
                  <a:pt x="152" y="498"/>
                  <a:pt x="149" y="500"/>
                </a:cubicBezTo>
                <a:cubicBezTo>
                  <a:pt x="151" y="501"/>
                  <a:pt x="153" y="498"/>
                  <a:pt x="154" y="500"/>
                </a:cubicBezTo>
                <a:cubicBezTo>
                  <a:pt x="151" y="499"/>
                  <a:pt x="154" y="502"/>
                  <a:pt x="152" y="502"/>
                </a:cubicBezTo>
                <a:cubicBezTo>
                  <a:pt x="151" y="500"/>
                  <a:pt x="149" y="503"/>
                  <a:pt x="147" y="502"/>
                </a:cubicBezTo>
                <a:cubicBezTo>
                  <a:pt x="148" y="501"/>
                  <a:pt x="149" y="499"/>
                  <a:pt x="145" y="499"/>
                </a:cubicBezTo>
                <a:cubicBezTo>
                  <a:pt x="147" y="502"/>
                  <a:pt x="143" y="501"/>
                  <a:pt x="144" y="506"/>
                </a:cubicBezTo>
                <a:cubicBezTo>
                  <a:pt x="145" y="506"/>
                  <a:pt x="147" y="506"/>
                  <a:pt x="148" y="506"/>
                </a:cubicBezTo>
                <a:cubicBezTo>
                  <a:pt x="149" y="505"/>
                  <a:pt x="150" y="504"/>
                  <a:pt x="150" y="503"/>
                </a:cubicBezTo>
                <a:cubicBezTo>
                  <a:pt x="153" y="503"/>
                  <a:pt x="158" y="504"/>
                  <a:pt x="160" y="505"/>
                </a:cubicBezTo>
                <a:cubicBezTo>
                  <a:pt x="158" y="507"/>
                  <a:pt x="162" y="506"/>
                  <a:pt x="161" y="508"/>
                </a:cubicBezTo>
                <a:cubicBezTo>
                  <a:pt x="161" y="512"/>
                  <a:pt x="157" y="509"/>
                  <a:pt x="155" y="510"/>
                </a:cubicBezTo>
                <a:cubicBezTo>
                  <a:pt x="158" y="511"/>
                  <a:pt x="153" y="511"/>
                  <a:pt x="154" y="513"/>
                </a:cubicBezTo>
                <a:cubicBezTo>
                  <a:pt x="156" y="513"/>
                  <a:pt x="159" y="512"/>
                  <a:pt x="158" y="514"/>
                </a:cubicBezTo>
                <a:cubicBezTo>
                  <a:pt x="157" y="514"/>
                  <a:pt x="157" y="513"/>
                  <a:pt x="155" y="514"/>
                </a:cubicBezTo>
                <a:cubicBezTo>
                  <a:pt x="155" y="514"/>
                  <a:pt x="155" y="515"/>
                  <a:pt x="155" y="516"/>
                </a:cubicBezTo>
                <a:cubicBezTo>
                  <a:pt x="159" y="517"/>
                  <a:pt x="160" y="515"/>
                  <a:pt x="161" y="514"/>
                </a:cubicBezTo>
                <a:cubicBezTo>
                  <a:pt x="159" y="515"/>
                  <a:pt x="159" y="511"/>
                  <a:pt x="160" y="512"/>
                </a:cubicBezTo>
                <a:cubicBezTo>
                  <a:pt x="161" y="512"/>
                  <a:pt x="162" y="512"/>
                  <a:pt x="162" y="513"/>
                </a:cubicBezTo>
                <a:cubicBezTo>
                  <a:pt x="162" y="514"/>
                  <a:pt x="162" y="516"/>
                  <a:pt x="160" y="516"/>
                </a:cubicBezTo>
                <a:cubicBezTo>
                  <a:pt x="156" y="516"/>
                  <a:pt x="156" y="520"/>
                  <a:pt x="154" y="519"/>
                </a:cubicBezTo>
                <a:cubicBezTo>
                  <a:pt x="153" y="522"/>
                  <a:pt x="156" y="519"/>
                  <a:pt x="157" y="521"/>
                </a:cubicBezTo>
                <a:cubicBezTo>
                  <a:pt x="156" y="524"/>
                  <a:pt x="156" y="525"/>
                  <a:pt x="159" y="526"/>
                </a:cubicBezTo>
                <a:cubicBezTo>
                  <a:pt x="161" y="529"/>
                  <a:pt x="158" y="530"/>
                  <a:pt x="156" y="527"/>
                </a:cubicBezTo>
                <a:cubicBezTo>
                  <a:pt x="156" y="531"/>
                  <a:pt x="159" y="534"/>
                  <a:pt x="156" y="537"/>
                </a:cubicBezTo>
                <a:cubicBezTo>
                  <a:pt x="158" y="537"/>
                  <a:pt x="159" y="534"/>
                  <a:pt x="160" y="536"/>
                </a:cubicBezTo>
                <a:cubicBezTo>
                  <a:pt x="159" y="538"/>
                  <a:pt x="158" y="538"/>
                  <a:pt x="161" y="539"/>
                </a:cubicBezTo>
                <a:cubicBezTo>
                  <a:pt x="162" y="537"/>
                  <a:pt x="163" y="536"/>
                  <a:pt x="162" y="534"/>
                </a:cubicBezTo>
                <a:cubicBezTo>
                  <a:pt x="166" y="534"/>
                  <a:pt x="163" y="530"/>
                  <a:pt x="167" y="532"/>
                </a:cubicBezTo>
                <a:cubicBezTo>
                  <a:pt x="169" y="529"/>
                  <a:pt x="163" y="532"/>
                  <a:pt x="165" y="529"/>
                </a:cubicBezTo>
                <a:cubicBezTo>
                  <a:pt x="167" y="529"/>
                  <a:pt x="169" y="528"/>
                  <a:pt x="171" y="528"/>
                </a:cubicBezTo>
                <a:cubicBezTo>
                  <a:pt x="171" y="526"/>
                  <a:pt x="171" y="524"/>
                  <a:pt x="172" y="523"/>
                </a:cubicBezTo>
                <a:cubicBezTo>
                  <a:pt x="172" y="525"/>
                  <a:pt x="173" y="525"/>
                  <a:pt x="175" y="525"/>
                </a:cubicBezTo>
                <a:cubicBezTo>
                  <a:pt x="174" y="522"/>
                  <a:pt x="178" y="524"/>
                  <a:pt x="180" y="523"/>
                </a:cubicBezTo>
                <a:cubicBezTo>
                  <a:pt x="176" y="523"/>
                  <a:pt x="181" y="519"/>
                  <a:pt x="176" y="517"/>
                </a:cubicBezTo>
                <a:cubicBezTo>
                  <a:pt x="176" y="518"/>
                  <a:pt x="176" y="519"/>
                  <a:pt x="175" y="519"/>
                </a:cubicBezTo>
                <a:cubicBezTo>
                  <a:pt x="175" y="516"/>
                  <a:pt x="173" y="520"/>
                  <a:pt x="171" y="519"/>
                </a:cubicBezTo>
                <a:cubicBezTo>
                  <a:pt x="172" y="518"/>
                  <a:pt x="171" y="517"/>
                  <a:pt x="169" y="517"/>
                </a:cubicBezTo>
                <a:cubicBezTo>
                  <a:pt x="167" y="519"/>
                  <a:pt x="172" y="520"/>
                  <a:pt x="169" y="522"/>
                </a:cubicBezTo>
                <a:cubicBezTo>
                  <a:pt x="169" y="521"/>
                  <a:pt x="168" y="521"/>
                  <a:pt x="167" y="521"/>
                </a:cubicBezTo>
                <a:cubicBezTo>
                  <a:pt x="169" y="520"/>
                  <a:pt x="167" y="518"/>
                  <a:pt x="166" y="517"/>
                </a:cubicBezTo>
                <a:cubicBezTo>
                  <a:pt x="168" y="516"/>
                  <a:pt x="172" y="518"/>
                  <a:pt x="172" y="515"/>
                </a:cubicBezTo>
                <a:cubicBezTo>
                  <a:pt x="168" y="516"/>
                  <a:pt x="166" y="514"/>
                  <a:pt x="165" y="517"/>
                </a:cubicBezTo>
                <a:cubicBezTo>
                  <a:pt x="164" y="511"/>
                  <a:pt x="165" y="516"/>
                  <a:pt x="166" y="512"/>
                </a:cubicBezTo>
                <a:cubicBezTo>
                  <a:pt x="162" y="511"/>
                  <a:pt x="162" y="505"/>
                  <a:pt x="163" y="504"/>
                </a:cubicBezTo>
                <a:cubicBezTo>
                  <a:pt x="165" y="506"/>
                  <a:pt x="168" y="502"/>
                  <a:pt x="173" y="502"/>
                </a:cubicBezTo>
                <a:cubicBezTo>
                  <a:pt x="172" y="506"/>
                  <a:pt x="180" y="502"/>
                  <a:pt x="177" y="505"/>
                </a:cubicBezTo>
                <a:cubicBezTo>
                  <a:pt x="185" y="503"/>
                  <a:pt x="179" y="498"/>
                  <a:pt x="179" y="494"/>
                </a:cubicBezTo>
                <a:cubicBezTo>
                  <a:pt x="176" y="493"/>
                  <a:pt x="176" y="495"/>
                  <a:pt x="174" y="495"/>
                </a:cubicBezTo>
                <a:cubicBezTo>
                  <a:pt x="175" y="492"/>
                  <a:pt x="172" y="495"/>
                  <a:pt x="172" y="494"/>
                </a:cubicBezTo>
                <a:cubicBezTo>
                  <a:pt x="174" y="494"/>
                  <a:pt x="173" y="492"/>
                  <a:pt x="174" y="492"/>
                </a:cubicBezTo>
                <a:cubicBezTo>
                  <a:pt x="185" y="490"/>
                  <a:pt x="181" y="498"/>
                  <a:pt x="184" y="501"/>
                </a:cubicBezTo>
                <a:cubicBezTo>
                  <a:pt x="184" y="497"/>
                  <a:pt x="187" y="497"/>
                  <a:pt x="187" y="495"/>
                </a:cubicBezTo>
                <a:cubicBezTo>
                  <a:pt x="189" y="496"/>
                  <a:pt x="188" y="498"/>
                  <a:pt x="191" y="499"/>
                </a:cubicBezTo>
                <a:cubicBezTo>
                  <a:pt x="189" y="495"/>
                  <a:pt x="192" y="497"/>
                  <a:pt x="195" y="495"/>
                </a:cubicBezTo>
                <a:cubicBezTo>
                  <a:pt x="196" y="493"/>
                  <a:pt x="192" y="494"/>
                  <a:pt x="192" y="492"/>
                </a:cubicBezTo>
                <a:cubicBezTo>
                  <a:pt x="197" y="492"/>
                  <a:pt x="195" y="493"/>
                  <a:pt x="197" y="494"/>
                </a:cubicBezTo>
                <a:cubicBezTo>
                  <a:pt x="199" y="494"/>
                  <a:pt x="196" y="493"/>
                  <a:pt x="197" y="491"/>
                </a:cubicBezTo>
                <a:cubicBezTo>
                  <a:pt x="196" y="491"/>
                  <a:pt x="195" y="492"/>
                  <a:pt x="195" y="491"/>
                </a:cubicBezTo>
                <a:cubicBezTo>
                  <a:pt x="199" y="487"/>
                  <a:pt x="193" y="482"/>
                  <a:pt x="197" y="477"/>
                </a:cubicBezTo>
                <a:cubicBezTo>
                  <a:pt x="199" y="479"/>
                  <a:pt x="202" y="477"/>
                  <a:pt x="203" y="479"/>
                </a:cubicBezTo>
                <a:cubicBezTo>
                  <a:pt x="202" y="480"/>
                  <a:pt x="196" y="486"/>
                  <a:pt x="202" y="486"/>
                </a:cubicBezTo>
                <a:cubicBezTo>
                  <a:pt x="201" y="485"/>
                  <a:pt x="201" y="484"/>
                  <a:pt x="203" y="483"/>
                </a:cubicBezTo>
                <a:cubicBezTo>
                  <a:pt x="201" y="486"/>
                  <a:pt x="207" y="483"/>
                  <a:pt x="207" y="485"/>
                </a:cubicBezTo>
                <a:cubicBezTo>
                  <a:pt x="206" y="485"/>
                  <a:pt x="205" y="485"/>
                  <a:pt x="205" y="486"/>
                </a:cubicBezTo>
                <a:cubicBezTo>
                  <a:pt x="208" y="487"/>
                  <a:pt x="210" y="487"/>
                  <a:pt x="211" y="487"/>
                </a:cubicBezTo>
                <a:cubicBezTo>
                  <a:pt x="209" y="485"/>
                  <a:pt x="219" y="486"/>
                  <a:pt x="219" y="486"/>
                </a:cubicBezTo>
                <a:cubicBezTo>
                  <a:pt x="217" y="487"/>
                  <a:pt x="218" y="490"/>
                  <a:pt x="220" y="491"/>
                </a:cubicBezTo>
                <a:cubicBezTo>
                  <a:pt x="222" y="485"/>
                  <a:pt x="220" y="484"/>
                  <a:pt x="218" y="479"/>
                </a:cubicBezTo>
                <a:cubicBezTo>
                  <a:pt x="220" y="479"/>
                  <a:pt x="221" y="479"/>
                  <a:pt x="222" y="479"/>
                </a:cubicBezTo>
                <a:cubicBezTo>
                  <a:pt x="221" y="478"/>
                  <a:pt x="218" y="476"/>
                  <a:pt x="221" y="474"/>
                </a:cubicBezTo>
                <a:cubicBezTo>
                  <a:pt x="220" y="474"/>
                  <a:pt x="219" y="473"/>
                  <a:pt x="218" y="473"/>
                </a:cubicBezTo>
                <a:cubicBezTo>
                  <a:pt x="223" y="470"/>
                  <a:pt x="215" y="460"/>
                  <a:pt x="222" y="462"/>
                </a:cubicBezTo>
                <a:cubicBezTo>
                  <a:pt x="222" y="461"/>
                  <a:pt x="222" y="460"/>
                  <a:pt x="222" y="459"/>
                </a:cubicBezTo>
                <a:cubicBezTo>
                  <a:pt x="221" y="459"/>
                  <a:pt x="219" y="461"/>
                  <a:pt x="218" y="459"/>
                </a:cubicBezTo>
                <a:cubicBezTo>
                  <a:pt x="218" y="457"/>
                  <a:pt x="222" y="457"/>
                  <a:pt x="221" y="453"/>
                </a:cubicBezTo>
                <a:cubicBezTo>
                  <a:pt x="215" y="454"/>
                  <a:pt x="219" y="449"/>
                  <a:pt x="221" y="449"/>
                </a:cubicBezTo>
                <a:cubicBezTo>
                  <a:pt x="219" y="448"/>
                  <a:pt x="218" y="447"/>
                  <a:pt x="217" y="446"/>
                </a:cubicBezTo>
                <a:cubicBezTo>
                  <a:pt x="220" y="444"/>
                  <a:pt x="218" y="443"/>
                  <a:pt x="221" y="439"/>
                </a:cubicBezTo>
                <a:cubicBezTo>
                  <a:pt x="217" y="438"/>
                  <a:pt x="219" y="441"/>
                  <a:pt x="217" y="442"/>
                </a:cubicBezTo>
                <a:cubicBezTo>
                  <a:pt x="216" y="441"/>
                  <a:pt x="217" y="437"/>
                  <a:pt x="217" y="437"/>
                </a:cubicBezTo>
                <a:cubicBezTo>
                  <a:pt x="219" y="437"/>
                  <a:pt x="218" y="438"/>
                  <a:pt x="219" y="438"/>
                </a:cubicBezTo>
                <a:cubicBezTo>
                  <a:pt x="219" y="436"/>
                  <a:pt x="221" y="440"/>
                  <a:pt x="222" y="438"/>
                </a:cubicBezTo>
                <a:cubicBezTo>
                  <a:pt x="219" y="438"/>
                  <a:pt x="217" y="435"/>
                  <a:pt x="219" y="434"/>
                </a:cubicBezTo>
                <a:cubicBezTo>
                  <a:pt x="220" y="434"/>
                  <a:pt x="219" y="436"/>
                  <a:pt x="221" y="436"/>
                </a:cubicBezTo>
                <a:cubicBezTo>
                  <a:pt x="221" y="433"/>
                  <a:pt x="218" y="433"/>
                  <a:pt x="220" y="430"/>
                </a:cubicBezTo>
                <a:cubicBezTo>
                  <a:pt x="218" y="428"/>
                  <a:pt x="215" y="431"/>
                  <a:pt x="215" y="429"/>
                </a:cubicBezTo>
                <a:cubicBezTo>
                  <a:pt x="217" y="428"/>
                  <a:pt x="214" y="424"/>
                  <a:pt x="216" y="423"/>
                </a:cubicBezTo>
                <a:cubicBezTo>
                  <a:pt x="217" y="425"/>
                  <a:pt x="218" y="425"/>
                  <a:pt x="216" y="427"/>
                </a:cubicBezTo>
                <a:cubicBezTo>
                  <a:pt x="218" y="428"/>
                  <a:pt x="219" y="429"/>
                  <a:pt x="220" y="429"/>
                </a:cubicBezTo>
                <a:cubicBezTo>
                  <a:pt x="220" y="428"/>
                  <a:pt x="223" y="429"/>
                  <a:pt x="223" y="427"/>
                </a:cubicBezTo>
                <a:cubicBezTo>
                  <a:pt x="217" y="427"/>
                  <a:pt x="220" y="423"/>
                  <a:pt x="219" y="421"/>
                </a:cubicBezTo>
                <a:cubicBezTo>
                  <a:pt x="219" y="422"/>
                  <a:pt x="219" y="422"/>
                  <a:pt x="218" y="422"/>
                </a:cubicBezTo>
                <a:cubicBezTo>
                  <a:pt x="218" y="421"/>
                  <a:pt x="216" y="418"/>
                  <a:pt x="217" y="418"/>
                </a:cubicBezTo>
                <a:cubicBezTo>
                  <a:pt x="219" y="419"/>
                  <a:pt x="220" y="421"/>
                  <a:pt x="221" y="418"/>
                </a:cubicBezTo>
                <a:cubicBezTo>
                  <a:pt x="217" y="418"/>
                  <a:pt x="221" y="415"/>
                  <a:pt x="222" y="415"/>
                </a:cubicBezTo>
                <a:cubicBezTo>
                  <a:pt x="219" y="414"/>
                  <a:pt x="218" y="414"/>
                  <a:pt x="218" y="411"/>
                </a:cubicBezTo>
                <a:cubicBezTo>
                  <a:pt x="222" y="412"/>
                  <a:pt x="221" y="411"/>
                  <a:pt x="222" y="410"/>
                </a:cubicBezTo>
                <a:cubicBezTo>
                  <a:pt x="223" y="410"/>
                  <a:pt x="223" y="411"/>
                  <a:pt x="223" y="411"/>
                </a:cubicBezTo>
                <a:cubicBezTo>
                  <a:pt x="222" y="412"/>
                  <a:pt x="220" y="412"/>
                  <a:pt x="220" y="413"/>
                </a:cubicBezTo>
                <a:cubicBezTo>
                  <a:pt x="224" y="412"/>
                  <a:pt x="226" y="410"/>
                  <a:pt x="226" y="406"/>
                </a:cubicBezTo>
                <a:cubicBezTo>
                  <a:pt x="225" y="405"/>
                  <a:pt x="223" y="407"/>
                  <a:pt x="222" y="405"/>
                </a:cubicBezTo>
                <a:cubicBezTo>
                  <a:pt x="226" y="404"/>
                  <a:pt x="226" y="400"/>
                  <a:pt x="222" y="401"/>
                </a:cubicBezTo>
                <a:cubicBezTo>
                  <a:pt x="222" y="399"/>
                  <a:pt x="226" y="399"/>
                  <a:pt x="225" y="396"/>
                </a:cubicBezTo>
                <a:cubicBezTo>
                  <a:pt x="222" y="396"/>
                  <a:pt x="223" y="398"/>
                  <a:pt x="222" y="398"/>
                </a:cubicBezTo>
                <a:cubicBezTo>
                  <a:pt x="222" y="395"/>
                  <a:pt x="222" y="393"/>
                  <a:pt x="220" y="392"/>
                </a:cubicBezTo>
                <a:cubicBezTo>
                  <a:pt x="220" y="390"/>
                  <a:pt x="220" y="388"/>
                  <a:pt x="222" y="389"/>
                </a:cubicBezTo>
                <a:cubicBezTo>
                  <a:pt x="222" y="389"/>
                  <a:pt x="221" y="390"/>
                  <a:pt x="222" y="391"/>
                </a:cubicBezTo>
                <a:cubicBezTo>
                  <a:pt x="225" y="389"/>
                  <a:pt x="224" y="387"/>
                  <a:pt x="223" y="385"/>
                </a:cubicBezTo>
                <a:cubicBezTo>
                  <a:pt x="226" y="385"/>
                  <a:pt x="225" y="383"/>
                  <a:pt x="225" y="382"/>
                </a:cubicBezTo>
                <a:cubicBezTo>
                  <a:pt x="227" y="384"/>
                  <a:pt x="227" y="382"/>
                  <a:pt x="230" y="382"/>
                </a:cubicBezTo>
                <a:cubicBezTo>
                  <a:pt x="230" y="381"/>
                  <a:pt x="230" y="380"/>
                  <a:pt x="228" y="380"/>
                </a:cubicBezTo>
                <a:cubicBezTo>
                  <a:pt x="229" y="382"/>
                  <a:pt x="224" y="380"/>
                  <a:pt x="224" y="378"/>
                </a:cubicBezTo>
                <a:cubicBezTo>
                  <a:pt x="226" y="377"/>
                  <a:pt x="226" y="378"/>
                  <a:pt x="228" y="378"/>
                </a:cubicBezTo>
                <a:cubicBezTo>
                  <a:pt x="229" y="376"/>
                  <a:pt x="226" y="376"/>
                  <a:pt x="226" y="375"/>
                </a:cubicBezTo>
                <a:cubicBezTo>
                  <a:pt x="228" y="375"/>
                  <a:pt x="226" y="373"/>
                  <a:pt x="226" y="372"/>
                </a:cubicBezTo>
                <a:cubicBezTo>
                  <a:pt x="227" y="373"/>
                  <a:pt x="227" y="374"/>
                  <a:pt x="228" y="374"/>
                </a:cubicBezTo>
                <a:cubicBezTo>
                  <a:pt x="228" y="371"/>
                  <a:pt x="230" y="371"/>
                  <a:pt x="229" y="369"/>
                </a:cubicBezTo>
                <a:cubicBezTo>
                  <a:pt x="228" y="369"/>
                  <a:pt x="227" y="370"/>
                  <a:pt x="227" y="369"/>
                </a:cubicBezTo>
                <a:cubicBezTo>
                  <a:pt x="227" y="367"/>
                  <a:pt x="227" y="367"/>
                  <a:pt x="229" y="365"/>
                </a:cubicBezTo>
                <a:cubicBezTo>
                  <a:pt x="227" y="364"/>
                  <a:pt x="223" y="368"/>
                  <a:pt x="222" y="367"/>
                </a:cubicBezTo>
                <a:cubicBezTo>
                  <a:pt x="222" y="365"/>
                  <a:pt x="226" y="364"/>
                  <a:pt x="223" y="361"/>
                </a:cubicBezTo>
                <a:cubicBezTo>
                  <a:pt x="224" y="361"/>
                  <a:pt x="226" y="361"/>
                  <a:pt x="227" y="361"/>
                </a:cubicBezTo>
                <a:cubicBezTo>
                  <a:pt x="226" y="359"/>
                  <a:pt x="227" y="356"/>
                  <a:pt x="230" y="358"/>
                </a:cubicBezTo>
                <a:cubicBezTo>
                  <a:pt x="228" y="352"/>
                  <a:pt x="228" y="346"/>
                  <a:pt x="232" y="341"/>
                </a:cubicBezTo>
                <a:cubicBezTo>
                  <a:pt x="230" y="341"/>
                  <a:pt x="229" y="341"/>
                  <a:pt x="228" y="341"/>
                </a:cubicBezTo>
                <a:cubicBezTo>
                  <a:pt x="228" y="340"/>
                  <a:pt x="226" y="339"/>
                  <a:pt x="228" y="339"/>
                </a:cubicBezTo>
                <a:cubicBezTo>
                  <a:pt x="229" y="341"/>
                  <a:pt x="233" y="341"/>
                  <a:pt x="233" y="337"/>
                </a:cubicBezTo>
                <a:cubicBezTo>
                  <a:pt x="232" y="336"/>
                  <a:pt x="230" y="339"/>
                  <a:pt x="229" y="337"/>
                </a:cubicBezTo>
                <a:cubicBezTo>
                  <a:pt x="234" y="332"/>
                  <a:pt x="229" y="326"/>
                  <a:pt x="232" y="319"/>
                </a:cubicBezTo>
                <a:cubicBezTo>
                  <a:pt x="230" y="319"/>
                  <a:pt x="229" y="321"/>
                  <a:pt x="228" y="319"/>
                </a:cubicBezTo>
                <a:cubicBezTo>
                  <a:pt x="230" y="318"/>
                  <a:pt x="232" y="317"/>
                  <a:pt x="232" y="314"/>
                </a:cubicBezTo>
                <a:cubicBezTo>
                  <a:pt x="230" y="314"/>
                  <a:pt x="228" y="314"/>
                  <a:pt x="228" y="313"/>
                </a:cubicBezTo>
                <a:cubicBezTo>
                  <a:pt x="227" y="311"/>
                  <a:pt x="228" y="311"/>
                  <a:pt x="230" y="311"/>
                </a:cubicBezTo>
                <a:cubicBezTo>
                  <a:pt x="230" y="312"/>
                  <a:pt x="231" y="313"/>
                  <a:pt x="232" y="313"/>
                </a:cubicBezTo>
                <a:cubicBezTo>
                  <a:pt x="232" y="312"/>
                  <a:pt x="233" y="312"/>
                  <a:pt x="234" y="312"/>
                </a:cubicBezTo>
                <a:cubicBezTo>
                  <a:pt x="233" y="310"/>
                  <a:pt x="232" y="307"/>
                  <a:pt x="236" y="308"/>
                </a:cubicBezTo>
                <a:cubicBezTo>
                  <a:pt x="237" y="304"/>
                  <a:pt x="235" y="306"/>
                  <a:pt x="234" y="305"/>
                </a:cubicBezTo>
                <a:cubicBezTo>
                  <a:pt x="238" y="303"/>
                  <a:pt x="236" y="300"/>
                  <a:pt x="234" y="296"/>
                </a:cubicBezTo>
                <a:cubicBezTo>
                  <a:pt x="233" y="296"/>
                  <a:pt x="231" y="296"/>
                  <a:pt x="231" y="295"/>
                </a:cubicBezTo>
                <a:cubicBezTo>
                  <a:pt x="234" y="295"/>
                  <a:pt x="230" y="294"/>
                  <a:pt x="231" y="292"/>
                </a:cubicBezTo>
                <a:cubicBezTo>
                  <a:pt x="235" y="291"/>
                  <a:pt x="234" y="293"/>
                  <a:pt x="234" y="295"/>
                </a:cubicBezTo>
                <a:cubicBezTo>
                  <a:pt x="238" y="294"/>
                  <a:pt x="234" y="291"/>
                  <a:pt x="233" y="289"/>
                </a:cubicBezTo>
                <a:cubicBezTo>
                  <a:pt x="233" y="285"/>
                  <a:pt x="238" y="281"/>
                  <a:pt x="234" y="277"/>
                </a:cubicBezTo>
                <a:cubicBezTo>
                  <a:pt x="234" y="277"/>
                  <a:pt x="232" y="279"/>
                  <a:pt x="232" y="277"/>
                </a:cubicBezTo>
                <a:cubicBezTo>
                  <a:pt x="235" y="275"/>
                  <a:pt x="237" y="270"/>
                  <a:pt x="234" y="267"/>
                </a:cubicBezTo>
                <a:cubicBezTo>
                  <a:pt x="237" y="264"/>
                  <a:pt x="236" y="261"/>
                  <a:pt x="234" y="257"/>
                </a:cubicBezTo>
                <a:cubicBezTo>
                  <a:pt x="235" y="257"/>
                  <a:pt x="236" y="257"/>
                  <a:pt x="237" y="257"/>
                </a:cubicBezTo>
                <a:cubicBezTo>
                  <a:pt x="237" y="255"/>
                  <a:pt x="236" y="254"/>
                  <a:pt x="234" y="251"/>
                </a:cubicBezTo>
                <a:cubicBezTo>
                  <a:pt x="237" y="249"/>
                  <a:pt x="236" y="247"/>
                  <a:pt x="235" y="245"/>
                </a:cubicBezTo>
                <a:cubicBezTo>
                  <a:pt x="236" y="245"/>
                  <a:pt x="238" y="245"/>
                  <a:pt x="239" y="245"/>
                </a:cubicBezTo>
                <a:cubicBezTo>
                  <a:pt x="239" y="238"/>
                  <a:pt x="237" y="232"/>
                  <a:pt x="238" y="226"/>
                </a:cubicBezTo>
                <a:cubicBezTo>
                  <a:pt x="238" y="223"/>
                  <a:pt x="242" y="220"/>
                  <a:pt x="242" y="218"/>
                </a:cubicBezTo>
                <a:cubicBezTo>
                  <a:pt x="242" y="217"/>
                  <a:pt x="238" y="214"/>
                  <a:pt x="241" y="214"/>
                </a:cubicBezTo>
                <a:cubicBezTo>
                  <a:pt x="240" y="213"/>
                  <a:pt x="238" y="216"/>
                  <a:pt x="238" y="214"/>
                </a:cubicBezTo>
                <a:cubicBezTo>
                  <a:pt x="239" y="207"/>
                  <a:pt x="240" y="204"/>
                  <a:pt x="240" y="197"/>
                </a:cubicBezTo>
                <a:cubicBezTo>
                  <a:pt x="239" y="197"/>
                  <a:pt x="237" y="197"/>
                  <a:pt x="237" y="196"/>
                </a:cubicBezTo>
                <a:cubicBezTo>
                  <a:pt x="238" y="196"/>
                  <a:pt x="239" y="195"/>
                  <a:pt x="240" y="196"/>
                </a:cubicBezTo>
                <a:cubicBezTo>
                  <a:pt x="242" y="189"/>
                  <a:pt x="238" y="186"/>
                  <a:pt x="240" y="182"/>
                </a:cubicBezTo>
                <a:cubicBezTo>
                  <a:pt x="239" y="180"/>
                  <a:pt x="237" y="183"/>
                  <a:pt x="236" y="181"/>
                </a:cubicBezTo>
                <a:cubicBezTo>
                  <a:pt x="238" y="180"/>
                  <a:pt x="239" y="181"/>
                  <a:pt x="241" y="181"/>
                </a:cubicBezTo>
                <a:cubicBezTo>
                  <a:pt x="243" y="179"/>
                  <a:pt x="238" y="180"/>
                  <a:pt x="238" y="179"/>
                </a:cubicBezTo>
                <a:cubicBezTo>
                  <a:pt x="238" y="178"/>
                  <a:pt x="238" y="177"/>
                  <a:pt x="238" y="176"/>
                </a:cubicBezTo>
                <a:cubicBezTo>
                  <a:pt x="243" y="177"/>
                  <a:pt x="241" y="170"/>
                  <a:pt x="239" y="172"/>
                </a:cubicBezTo>
                <a:cubicBezTo>
                  <a:pt x="241" y="173"/>
                  <a:pt x="239" y="175"/>
                  <a:pt x="238" y="175"/>
                </a:cubicBezTo>
                <a:cubicBezTo>
                  <a:pt x="237" y="174"/>
                  <a:pt x="237" y="168"/>
                  <a:pt x="240" y="171"/>
                </a:cubicBezTo>
                <a:cubicBezTo>
                  <a:pt x="238" y="169"/>
                  <a:pt x="238" y="166"/>
                  <a:pt x="241" y="164"/>
                </a:cubicBezTo>
                <a:cubicBezTo>
                  <a:pt x="239" y="163"/>
                  <a:pt x="235" y="165"/>
                  <a:pt x="236" y="161"/>
                </a:cubicBezTo>
                <a:cubicBezTo>
                  <a:pt x="239" y="162"/>
                  <a:pt x="238" y="160"/>
                  <a:pt x="240" y="161"/>
                </a:cubicBezTo>
                <a:cubicBezTo>
                  <a:pt x="241" y="157"/>
                  <a:pt x="239" y="157"/>
                  <a:pt x="242" y="154"/>
                </a:cubicBezTo>
                <a:cubicBezTo>
                  <a:pt x="240" y="153"/>
                  <a:pt x="239" y="152"/>
                  <a:pt x="236" y="153"/>
                </a:cubicBezTo>
                <a:cubicBezTo>
                  <a:pt x="236" y="152"/>
                  <a:pt x="236" y="151"/>
                  <a:pt x="236" y="150"/>
                </a:cubicBezTo>
                <a:cubicBezTo>
                  <a:pt x="241" y="149"/>
                  <a:pt x="242" y="146"/>
                  <a:pt x="241" y="141"/>
                </a:cubicBezTo>
                <a:cubicBezTo>
                  <a:pt x="240" y="141"/>
                  <a:pt x="238" y="141"/>
                  <a:pt x="238" y="140"/>
                </a:cubicBezTo>
                <a:cubicBezTo>
                  <a:pt x="238" y="140"/>
                  <a:pt x="243" y="133"/>
                  <a:pt x="241" y="137"/>
                </a:cubicBezTo>
                <a:cubicBezTo>
                  <a:pt x="243" y="131"/>
                  <a:pt x="242" y="123"/>
                  <a:pt x="239" y="122"/>
                </a:cubicBezTo>
                <a:cubicBezTo>
                  <a:pt x="244" y="121"/>
                  <a:pt x="240" y="117"/>
                  <a:pt x="242" y="114"/>
                </a:cubicBezTo>
                <a:cubicBezTo>
                  <a:pt x="241" y="113"/>
                  <a:pt x="240" y="113"/>
                  <a:pt x="239" y="112"/>
                </a:cubicBezTo>
                <a:cubicBezTo>
                  <a:pt x="240" y="112"/>
                  <a:pt x="241" y="112"/>
                  <a:pt x="241" y="112"/>
                </a:cubicBezTo>
                <a:cubicBezTo>
                  <a:pt x="237" y="111"/>
                  <a:pt x="242" y="109"/>
                  <a:pt x="241" y="108"/>
                </a:cubicBezTo>
                <a:cubicBezTo>
                  <a:pt x="240" y="106"/>
                  <a:pt x="237" y="108"/>
                  <a:pt x="236" y="106"/>
                </a:cubicBezTo>
                <a:cubicBezTo>
                  <a:pt x="237" y="105"/>
                  <a:pt x="241" y="106"/>
                  <a:pt x="240" y="104"/>
                </a:cubicBezTo>
                <a:cubicBezTo>
                  <a:pt x="239" y="103"/>
                  <a:pt x="238" y="106"/>
                  <a:pt x="237" y="104"/>
                </a:cubicBezTo>
                <a:cubicBezTo>
                  <a:pt x="237" y="103"/>
                  <a:pt x="237" y="103"/>
                  <a:pt x="237" y="102"/>
                </a:cubicBezTo>
                <a:cubicBezTo>
                  <a:pt x="239" y="102"/>
                  <a:pt x="240" y="103"/>
                  <a:pt x="241" y="103"/>
                </a:cubicBezTo>
                <a:cubicBezTo>
                  <a:pt x="240" y="98"/>
                  <a:pt x="239" y="95"/>
                  <a:pt x="239" y="91"/>
                </a:cubicBezTo>
                <a:cubicBezTo>
                  <a:pt x="236" y="90"/>
                  <a:pt x="238" y="93"/>
                  <a:pt x="236" y="93"/>
                </a:cubicBezTo>
                <a:cubicBezTo>
                  <a:pt x="238" y="83"/>
                  <a:pt x="238" y="73"/>
                  <a:pt x="233" y="67"/>
                </a:cubicBezTo>
                <a:cubicBezTo>
                  <a:pt x="234" y="64"/>
                  <a:pt x="234" y="62"/>
                  <a:pt x="235" y="59"/>
                </a:cubicBezTo>
                <a:cubicBezTo>
                  <a:pt x="227" y="59"/>
                  <a:pt x="233" y="47"/>
                  <a:pt x="228" y="45"/>
                </a:cubicBezTo>
                <a:cubicBezTo>
                  <a:pt x="226" y="47"/>
                  <a:pt x="229" y="50"/>
                  <a:pt x="227" y="52"/>
                </a:cubicBezTo>
                <a:cubicBezTo>
                  <a:pt x="226" y="49"/>
                  <a:pt x="225" y="48"/>
                  <a:pt x="222" y="49"/>
                </a:cubicBezTo>
                <a:cubicBezTo>
                  <a:pt x="225" y="47"/>
                  <a:pt x="216" y="47"/>
                  <a:pt x="220" y="44"/>
                </a:cubicBezTo>
                <a:cubicBezTo>
                  <a:pt x="218" y="44"/>
                  <a:pt x="218" y="45"/>
                  <a:pt x="217" y="44"/>
                </a:cubicBezTo>
                <a:cubicBezTo>
                  <a:pt x="217" y="43"/>
                  <a:pt x="218" y="41"/>
                  <a:pt x="219" y="41"/>
                </a:cubicBezTo>
                <a:cubicBezTo>
                  <a:pt x="219" y="44"/>
                  <a:pt x="220" y="41"/>
                  <a:pt x="222" y="41"/>
                </a:cubicBezTo>
                <a:cubicBezTo>
                  <a:pt x="222" y="42"/>
                  <a:pt x="223" y="43"/>
                  <a:pt x="222" y="44"/>
                </a:cubicBezTo>
                <a:cubicBezTo>
                  <a:pt x="225" y="44"/>
                  <a:pt x="227" y="44"/>
                  <a:pt x="228" y="44"/>
                </a:cubicBezTo>
                <a:cubicBezTo>
                  <a:pt x="228" y="41"/>
                  <a:pt x="227" y="39"/>
                  <a:pt x="226" y="37"/>
                </a:cubicBezTo>
                <a:cubicBezTo>
                  <a:pt x="224" y="37"/>
                  <a:pt x="223" y="37"/>
                  <a:pt x="222" y="37"/>
                </a:cubicBezTo>
                <a:cubicBezTo>
                  <a:pt x="222" y="33"/>
                  <a:pt x="218" y="34"/>
                  <a:pt x="217" y="31"/>
                </a:cubicBezTo>
                <a:cubicBezTo>
                  <a:pt x="213" y="31"/>
                  <a:pt x="211" y="30"/>
                  <a:pt x="211" y="27"/>
                </a:cubicBezTo>
                <a:cubicBezTo>
                  <a:pt x="207" y="27"/>
                  <a:pt x="204" y="28"/>
                  <a:pt x="203" y="25"/>
                </a:cubicBezTo>
                <a:cubicBezTo>
                  <a:pt x="202" y="27"/>
                  <a:pt x="199" y="26"/>
                  <a:pt x="199" y="27"/>
                </a:cubicBezTo>
                <a:cubicBezTo>
                  <a:pt x="202" y="27"/>
                  <a:pt x="197" y="29"/>
                  <a:pt x="200" y="29"/>
                </a:cubicBezTo>
                <a:cubicBezTo>
                  <a:pt x="200" y="29"/>
                  <a:pt x="201" y="28"/>
                  <a:pt x="202" y="29"/>
                </a:cubicBezTo>
                <a:cubicBezTo>
                  <a:pt x="200" y="29"/>
                  <a:pt x="202" y="32"/>
                  <a:pt x="200" y="33"/>
                </a:cubicBezTo>
                <a:cubicBezTo>
                  <a:pt x="197" y="27"/>
                  <a:pt x="189" y="29"/>
                  <a:pt x="186" y="23"/>
                </a:cubicBezTo>
                <a:cubicBezTo>
                  <a:pt x="188" y="23"/>
                  <a:pt x="188" y="21"/>
                  <a:pt x="189" y="21"/>
                </a:cubicBezTo>
                <a:cubicBezTo>
                  <a:pt x="191" y="20"/>
                  <a:pt x="194" y="22"/>
                  <a:pt x="195" y="20"/>
                </a:cubicBezTo>
                <a:cubicBezTo>
                  <a:pt x="193" y="20"/>
                  <a:pt x="191" y="19"/>
                  <a:pt x="190" y="18"/>
                </a:cubicBezTo>
                <a:cubicBezTo>
                  <a:pt x="192" y="18"/>
                  <a:pt x="190" y="15"/>
                  <a:pt x="191" y="14"/>
                </a:cubicBezTo>
                <a:cubicBezTo>
                  <a:pt x="189" y="14"/>
                  <a:pt x="189" y="12"/>
                  <a:pt x="189" y="10"/>
                </a:cubicBezTo>
                <a:cubicBezTo>
                  <a:pt x="185" y="12"/>
                  <a:pt x="185" y="7"/>
                  <a:pt x="181" y="7"/>
                </a:cubicBezTo>
                <a:cubicBezTo>
                  <a:pt x="181" y="10"/>
                  <a:pt x="181" y="11"/>
                  <a:pt x="179" y="12"/>
                </a:cubicBezTo>
                <a:cubicBezTo>
                  <a:pt x="182" y="13"/>
                  <a:pt x="185" y="14"/>
                  <a:pt x="186" y="16"/>
                </a:cubicBezTo>
                <a:cubicBezTo>
                  <a:pt x="186" y="17"/>
                  <a:pt x="185" y="17"/>
                  <a:pt x="185" y="18"/>
                </a:cubicBezTo>
                <a:cubicBezTo>
                  <a:pt x="187" y="18"/>
                  <a:pt x="188" y="17"/>
                  <a:pt x="188" y="18"/>
                </a:cubicBezTo>
                <a:cubicBezTo>
                  <a:pt x="185" y="19"/>
                  <a:pt x="185" y="20"/>
                  <a:pt x="188" y="18"/>
                </a:cubicBezTo>
                <a:cubicBezTo>
                  <a:pt x="187" y="24"/>
                  <a:pt x="182" y="22"/>
                  <a:pt x="179" y="25"/>
                </a:cubicBezTo>
                <a:cubicBezTo>
                  <a:pt x="180" y="22"/>
                  <a:pt x="178" y="18"/>
                  <a:pt x="175" y="20"/>
                </a:cubicBezTo>
                <a:cubicBezTo>
                  <a:pt x="177" y="17"/>
                  <a:pt x="175" y="13"/>
                  <a:pt x="173" y="12"/>
                </a:cubicBezTo>
                <a:cubicBezTo>
                  <a:pt x="174" y="10"/>
                  <a:pt x="176" y="11"/>
                  <a:pt x="176" y="9"/>
                </a:cubicBezTo>
                <a:cubicBezTo>
                  <a:pt x="174" y="6"/>
                  <a:pt x="169" y="4"/>
                  <a:pt x="166" y="1"/>
                </a:cubicBezTo>
                <a:cubicBezTo>
                  <a:pt x="163" y="2"/>
                  <a:pt x="163" y="2"/>
                  <a:pt x="160" y="1"/>
                </a:cubicBezTo>
                <a:cubicBezTo>
                  <a:pt x="159" y="4"/>
                  <a:pt x="155" y="4"/>
                  <a:pt x="154" y="7"/>
                </a:cubicBezTo>
                <a:cubicBezTo>
                  <a:pt x="156" y="8"/>
                  <a:pt x="157" y="12"/>
                  <a:pt x="156" y="12"/>
                </a:cubicBezTo>
                <a:cubicBezTo>
                  <a:pt x="148" y="10"/>
                  <a:pt x="142" y="6"/>
                  <a:pt x="134" y="6"/>
                </a:cubicBezTo>
                <a:cubicBezTo>
                  <a:pt x="133" y="8"/>
                  <a:pt x="134" y="9"/>
                  <a:pt x="135" y="12"/>
                </a:cubicBezTo>
                <a:cubicBezTo>
                  <a:pt x="131" y="14"/>
                  <a:pt x="127" y="12"/>
                  <a:pt x="123" y="12"/>
                </a:cubicBezTo>
                <a:cubicBezTo>
                  <a:pt x="123" y="11"/>
                  <a:pt x="127" y="9"/>
                  <a:pt x="124" y="9"/>
                </a:cubicBezTo>
                <a:close/>
                <a:moveTo>
                  <a:pt x="224" y="411"/>
                </a:moveTo>
                <a:cubicBezTo>
                  <a:pt x="222" y="411"/>
                  <a:pt x="222" y="409"/>
                  <a:pt x="222" y="407"/>
                </a:cubicBezTo>
                <a:cubicBezTo>
                  <a:pt x="226" y="407"/>
                  <a:pt x="225" y="409"/>
                  <a:pt x="224" y="411"/>
                </a:cubicBezTo>
                <a:close/>
                <a:moveTo>
                  <a:pt x="192" y="495"/>
                </a:moveTo>
                <a:cubicBezTo>
                  <a:pt x="190" y="496"/>
                  <a:pt x="191" y="491"/>
                  <a:pt x="189" y="494"/>
                </a:cubicBezTo>
                <a:cubicBezTo>
                  <a:pt x="188" y="493"/>
                  <a:pt x="188" y="492"/>
                  <a:pt x="188" y="492"/>
                </a:cubicBezTo>
                <a:cubicBezTo>
                  <a:pt x="189" y="492"/>
                  <a:pt x="189" y="491"/>
                  <a:pt x="189" y="491"/>
                </a:cubicBezTo>
                <a:cubicBezTo>
                  <a:pt x="191" y="492"/>
                  <a:pt x="192" y="493"/>
                  <a:pt x="192" y="495"/>
                </a:cubicBezTo>
                <a:close/>
                <a:moveTo>
                  <a:pt x="179" y="490"/>
                </a:moveTo>
                <a:cubicBezTo>
                  <a:pt x="182" y="490"/>
                  <a:pt x="186" y="493"/>
                  <a:pt x="186" y="492"/>
                </a:cubicBezTo>
                <a:cubicBezTo>
                  <a:pt x="189" y="493"/>
                  <a:pt x="185" y="494"/>
                  <a:pt x="185" y="495"/>
                </a:cubicBezTo>
                <a:cubicBezTo>
                  <a:pt x="183" y="493"/>
                  <a:pt x="180" y="492"/>
                  <a:pt x="179" y="490"/>
                </a:cubicBezTo>
                <a:close/>
                <a:moveTo>
                  <a:pt x="171" y="556"/>
                </a:moveTo>
                <a:cubicBezTo>
                  <a:pt x="170" y="557"/>
                  <a:pt x="170" y="550"/>
                  <a:pt x="169" y="555"/>
                </a:cubicBezTo>
                <a:cubicBezTo>
                  <a:pt x="168" y="555"/>
                  <a:pt x="168" y="553"/>
                  <a:pt x="168" y="552"/>
                </a:cubicBezTo>
                <a:cubicBezTo>
                  <a:pt x="171" y="554"/>
                  <a:pt x="174" y="551"/>
                  <a:pt x="173" y="554"/>
                </a:cubicBezTo>
                <a:cubicBezTo>
                  <a:pt x="174" y="554"/>
                  <a:pt x="175" y="553"/>
                  <a:pt x="175" y="552"/>
                </a:cubicBezTo>
                <a:cubicBezTo>
                  <a:pt x="177" y="554"/>
                  <a:pt x="173" y="556"/>
                  <a:pt x="179" y="554"/>
                </a:cubicBezTo>
                <a:cubicBezTo>
                  <a:pt x="179" y="555"/>
                  <a:pt x="179" y="556"/>
                  <a:pt x="179" y="556"/>
                </a:cubicBezTo>
                <a:cubicBezTo>
                  <a:pt x="175" y="557"/>
                  <a:pt x="172" y="552"/>
                  <a:pt x="171" y="556"/>
                </a:cubicBezTo>
                <a:close/>
                <a:moveTo>
                  <a:pt x="89" y="571"/>
                </a:moveTo>
                <a:cubicBezTo>
                  <a:pt x="91" y="570"/>
                  <a:pt x="93" y="571"/>
                  <a:pt x="92" y="573"/>
                </a:cubicBezTo>
                <a:cubicBezTo>
                  <a:pt x="90" y="573"/>
                  <a:pt x="89" y="572"/>
                  <a:pt x="89" y="571"/>
                </a:cubicBezTo>
                <a:close/>
                <a:moveTo>
                  <a:pt x="98" y="5"/>
                </a:moveTo>
                <a:cubicBezTo>
                  <a:pt x="99" y="6"/>
                  <a:pt x="101" y="9"/>
                  <a:pt x="99" y="10"/>
                </a:cubicBezTo>
                <a:cubicBezTo>
                  <a:pt x="98" y="9"/>
                  <a:pt x="97" y="7"/>
                  <a:pt x="98" y="5"/>
                </a:cubicBezTo>
                <a:close/>
                <a:moveTo>
                  <a:pt x="59" y="13"/>
                </a:moveTo>
                <a:cubicBezTo>
                  <a:pt x="57" y="14"/>
                  <a:pt x="61" y="19"/>
                  <a:pt x="59" y="21"/>
                </a:cubicBezTo>
                <a:cubicBezTo>
                  <a:pt x="59" y="18"/>
                  <a:pt x="54" y="11"/>
                  <a:pt x="61" y="10"/>
                </a:cubicBezTo>
                <a:cubicBezTo>
                  <a:pt x="62" y="13"/>
                  <a:pt x="63" y="14"/>
                  <a:pt x="61" y="16"/>
                </a:cubicBezTo>
                <a:cubicBezTo>
                  <a:pt x="59" y="15"/>
                  <a:pt x="60" y="14"/>
                  <a:pt x="59" y="13"/>
                </a:cubicBezTo>
                <a:close/>
                <a:moveTo>
                  <a:pt x="88" y="10"/>
                </a:moveTo>
                <a:cubicBezTo>
                  <a:pt x="92" y="11"/>
                  <a:pt x="86" y="14"/>
                  <a:pt x="90" y="16"/>
                </a:cubicBezTo>
                <a:cubicBezTo>
                  <a:pt x="87" y="15"/>
                  <a:pt x="87" y="16"/>
                  <a:pt x="85" y="16"/>
                </a:cubicBezTo>
                <a:cubicBezTo>
                  <a:pt x="87" y="15"/>
                  <a:pt x="88" y="13"/>
                  <a:pt x="88" y="10"/>
                </a:cubicBezTo>
                <a:close/>
                <a:moveTo>
                  <a:pt x="140" y="10"/>
                </a:moveTo>
                <a:cubicBezTo>
                  <a:pt x="140" y="11"/>
                  <a:pt x="139" y="11"/>
                  <a:pt x="138" y="11"/>
                </a:cubicBezTo>
                <a:cubicBezTo>
                  <a:pt x="138" y="13"/>
                  <a:pt x="139" y="13"/>
                  <a:pt x="141" y="14"/>
                </a:cubicBezTo>
                <a:cubicBezTo>
                  <a:pt x="139" y="16"/>
                  <a:pt x="138" y="12"/>
                  <a:pt x="136" y="12"/>
                </a:cubicBezTo>
                <a:cubicBezTo>
                  <a:pt x="137" y="11"/>
                  <a:pt x="138" y="10"/>
                  <a:pt x="140" y="10"/>
                </a:cubicBezTo>
                <a:close/>
                <a:moveTo>
                  <a:pt x="92" y="14"/>
                </a:moveTo>
                <a:cubicBezTo>
                  <a:pt x="94" y="14"/>
                  <a:pt x="93" y="16"/>
                  <a:pt x="96" y="16"/>
                </a:cubicBezTo>
                <a:cubicBezTo>
                  <a:pt x="96" y="17"/>
                  <a:pt x="93" y="16"/>
                  <a:pt x="93" y="18"/>
                </a:cubicBezTo>
                <a:cubicBezTo>
                  <a:pt x="92" y="20"/>
                  <a:pt x="92" y="14"/>
                  <a:pt x="91" y="18"/>
                </a:cubicBezTo>
                <a:cubicBezTo>
                  <a:pt x="88" y="17"/>
                  <a:pt x="93" y="15"/>
                  <a:pt x="92" y="14"/>
                </a:cubicBezTo>
                <a:close/>
                <a:moveTo>
                  <a:pt x="48" y="21"/>
                </a:moveTo>
                <a:cubicBezTo>
                  <a:pt x="50" y="22"/>
                  <a:pt x="51" y="23"/>
                  <a:pt x="52" y="25"/>
                </a:cubicBezTo>
                <a:cubicBezTo>
                  <a:pt x="54" y="26"/>
                  <a:pt x="53" y="24"/>
                  <a:pt x="55" y="23"/>
                </a:cubicBezTo>
                <a:cubicBezTo>
                  <a:pt x="54" y="22"/>
                  <a:pt x="53" y="24"/>
                  <a:pt x="51" y="23"/>
                </a:cubicBezTo>
                <a:cubicBezTo>
                  <a:pt x="52" y="23"/>
                  <a:pt x="52" y="22"/>
                  <a:pt x="51" y="22"/>
                </a:cubicBezTo>
                <a:cubicBezTo>
                  <a:pt x="52" y="20"/>
                  <a:pt x="54" y="22"/>
                  <a:pt x="55" y="22"/>
                </a:cubicBezTo>
                <a:cubicBezTo>
                  <a:pt x="56" y="22"/>
                  <a:pt x="54" y="25"/>
                  <a:pt x="56" y="25"/>
                </a:cubicBezTo>
                <a:cubicBezTo>
                  <a:pt x="52" y="27"/>
                  <a:pt x="54" y="26"/>
                  <a:pt x="54" y="29"/>
                </a:cubicBezTo>
                <a:cubicBezTo>
                  <a:pt x="50" y="28"/>
                  <a:pt x="48" y="27"/>
                  <a:pt x="47" y="30"/>
                </a:cubicBezTo>
                <a:cubicBezTo>
                  <a:pt x="46" y="28"/>
                  <a:pt x="44" y="28"/>
                  <a:pt x="44" y="25"/>
                </a:cubicBezTo>
                <a:cubicBezTo>
                  <a:pt x="43" y="26"/>
                  <a:pt x="42" y="26"/>
                  <a:pt x="41" y="27"/>
                </a:cubicBezTo>
                <a:cubicBezTo>
                  <a:pt x="41" y="28"/>
                  <a:pt x="43" y="28"/>
                  <a:pt x="42" y="30"/>
                </a:cubicBezTo>
                <a:cubicBezTo>
                  <a:pt x="40" y="29"/>
                  <a:pt x="39" y="31"/>
                  <a:pt x="37" y="31"/>
                </a:cubicBezTo>
                <a:cubicBezTo>
                  <a:pt x="35" y="29"/>
                  <a:pt x="40" y="28"/>
                  <a:pt x="39" y="25"/>
                </a:cubicBezTo>
                <a:cubicBezTo>
                  <a:pt x="43" y="26"/>
                  <a:pt x="44" y="25"/>
                  <a:pt x="43" y="22"/>
                </a:cubicBezTo>
                <a:cubicBezTo>
                  <a:pt x="45" y="23"/>
                  <a:pt x="46" y="24"/>
                  <a:pt x="48" y="25"/>
                </a:cubicBezTo>
                <a:cubicBezTo>
                  <a:pt x="50" y="24"/>
                  <a:pt x="49" y="22"/>
                  <a:pt x="48" y="21"/>
                </a:cubicBezTo>
                <a:close/>
                <a:moveTo>
                  <a:pt x="59" y="27"/>
                </a:moveTo>
                <a:cubicBezTo>
                  <a:pt x="55" y="26"/>
                  <a:pt x="59" y="23"/>
                  <a:pt x="60" y="22"/>
                </a:cubicBezTo>
                <a:cubicBezTo>
                  <a:pt x="62" y="24"/>
                  <a:pt x="58" y="25"/>
                  <a:pt x="59" y="27"/>
                </a:cubicBezTo>
                <a:close/>
                <a:moveTo>
                  <a:pt x="174" y="28"/>
                </a:moveTo>
                <a:cubicBezTo>
                  <a:pt x="175" y="26"/>
                  <a:pt x="176" y="28"/>
                  <a:pt x="179" y="27"/>
                </a:cubicBezTo>
                <a:cubicBezTo>
                  <a:pt x="179" y="28"/>
                  <a:pt x="174" y="29"/>
                  <a:pt x="179" y="31"/>
                </a:cubicBezTo>
                <a:cubicBezTo>
                  <a:pt x="179" y="32"/>
                  <a:pt x="181" y="34"/>
                  <a:pt x="178" y="34"/>
                </a:cubicBezTo>
                <a:cubicBezTo>
                  <a:pt x="178" y="30"/>
                  <a:pt x="176" y="30"/>
                  <a:pt x="174" y="28"/>
                </a:cubicBezTo>
                <a:close/>
                <a:moveTo>
                  <a:pt x="58" y="28"/>
                </a:moveTo>
                <a:cubicBezTo>
                  <a:pt x="59" y="29"/>
                  <a:pt x="60" y="30"/>
                  <a:pt x="61" y="31"/>
                </a:cubicBezTo>
                <a:cubicBezTo>
                  <a:pt x="60" y="33"/>
                  <a:pt x="58" y="33"/>
                  <a:pt x="57" y="34"/>
                </a:cubicBezTo>
                <a:cubicBezTo>
                  <a:pt x="54" y="32"/>
                  <a:pt x="59" y="30"/>
                  <a:pt x="58" y="28"/>
                </a:cubicBezTo>
                <a:close/>
                <a:moveTo>
                  <a:pt x="33" y="29"/>
                </a:moveTo>
                <a:cubicBezTo>
                  <a:pt x="36" y="28"/>
                  <a:pt x="34" y="31"/>
                  <a:pt x="36" y="31"/>
                </a:cubicBezTo>
                <a:cubicBezTo>
                  <a:pt x="35" y="32"/>
                  <a:pt x="33" y="33"/>
                  <a:pt x="31" y="33"/>
                </a:cubicBezTo>
                <a:cubicBezTo>
                  <a:pt x="32" y="32"/>
                  <a:pt x="34" y="31"/>
                  <a:pt x="33" y="29"/>
                </a:cubicBezTo>
                <a:close/>
                <a:moveTo>
                  <a:pt x="69" y="32"/>
                </a:moveTo>
                <a:cubicBezTo>
                  <a:pt x="68" y="32"/>
                  <a:pt x="68" y="32"/>
                  <a:pt x="67" y="33"/>
                </a:cubicBezTo>
                <a:cubicBezTo>
                  <a:pt x="65" y="33"/>
                  <a:pt x="68" y="30"/>
                  <a:pt x="65" y="31"/>
                </a:cubicBezTo>
                <a:cubicBezTo>
                  <a:pt x="65" y="28"/>
                  <a:pt x="70" y="29"/>
                  <a:pt x="69" y="32"/>
                </a:cubicBezTo>
                <a:close/>
                <a:moveTo>
                  <a:pt x="157" y="31"/>
                </a:moveTo>
                <a:cubicBezTo>
                  <a:pt x="161" y="33"/>
                  <a:pt x="167" y="34"/>
                  <a:pt x="170" y="36"/>
                </a:cubicBezTo>
                <a:cubicBezTo>
                  <a:pt x="165" y="38"/>
                  <a:pt x="161" y="31"/>
                  <a:pt x="157" y="34"/>
                </a:cubicBezTo>
                <a:cubicBezTo>
                  <a:pt x="154" y="34"/>
                  <a:pt x="158" y="33"/>
                  <a:pt x="157" y="31"/>
                </a:cubicBezTo>
                <a:close/>
                <a:moveTo>
                  <a:pt x="173" y="34"/>
                </a:moveTo>
                <a:cubicBezTo>
                  <a:pt x="176" y="35"/>
                  <a:pt x="171" y="38"/>
                  <a:pt x="175" y="38"/>
                </a:cubicBezTo>
                <a:cubicBezTo>
                  <a:pt x="171" y="40"/>
                  <a:pt x="171" y="35"/>
                  <a:pt x="173" y="34"/>
                </a:cubicBezTo>
                <a:close/>
                <a:moveTo>
                  <a:pt x="209" y="35"/>
                </a:moveTo>
                <a:cubicBezTo>
                  <a:pt x="209" y="34"/>
                  <a:pt x="210" y="35"/>
                  <a:pt x="211" y="35"/>
                </a:cubicBezTo>
                <a:cubicBezTo>
                  <a:pt x="211" y="36"/>
                  <a:pt x="211" y="38"/>
                  <a:pt x="209" y="38"/>
                </a:cubicBezTo>
                <a:cubicBezTo>
                  <a:pt x="208" y="36"/>
                  <a:pt x="211" y="36"/>
                  <a:pt x="209" y="35"/>
                </a:cubicBezTo>
                <a:close/>
                <a:moveTo>
                  <a:pt x="24" y="71"/>
                </a:moveTo>
                <a:cubicBezTo>
                  <a:pt x="25" y="72"/>
                  <a:pt x="27" y="73"/>
                  <a:pt x="29" y="73"/>
                </a:cubicBezTo>
                <a:cubicBezTo>
                  <a:pt x="29" y="75"/>
                  <a:pt x="27" y="75"/>
                  <a:pt x="24" y="75"/>
                </a:cubicBezTo>
                <a:cubicBezTo>
                  <a:pt x="24" y="74"/>
                  <a:pt x="23" y="73"/>
                  <a:pt x="24" y="71"/>
                </a:cubicBezTo>
                <a:close/>
                <a:moveTo>
                  <a:pt x="29" y="78"/>
                </a:moveTo>
                <a:cubicBezTo>
                  <a:pt x="31" y="77"/>
                  <a:pt x="28" y="81"/>
                  <a:pt x="30" y="80"/>
                </a:cubicBezTo>
                <a:cubicBezTo>
                  <a:pt x="29" y="81"/>
                  <a:pt x="24" y="82"/>
                  <a:pt x="24" y="81"/>
                </a:cubicBezTo>
                <a:cubicBezTo>
                  <a:pt x="25" y="79"/>
                  <a:pt x="28" y="81"/>
                  <a:pt x="29" y="78"/>
                </a:cubicBezTo>
                <a:close/>
                <a:moveTo>
                  <a:pt x="70" y="91"/>
                </a:moveTo>
                <a:cubicBezTo>
                  <a:pt x="69" y="92"/>
                  <a:pt x="69" y="95"/>
                  <a:pt x="66" y="95"/>
                </a:cubicBezTo>
                <a:cubicBezTo>
                  <a:pt x="67" y="93"/>
                  <a:pt x="67" y="91"/>
                  <a:pt x="70" y="91"/>
                </a:cubicBezTo>
                <a:close/>
                <a:moveTo>
                  <a:pt x="67" y="97"/>
                </a:moveTo>
                <a:cubicBezTo>
                  <a:pt x="70" y="96"/>
                  <a:pt x="66" y="100"/>
                  <a:pt x="69" y="99"/>
                </a:cubicBezTo>
                <a:cubicBezTo>
                  <a:pt x="69" y="100"/>
                  <a:pt x="68" y="101"/>
                  <a:pt x="66" y="100"/>
                </a:cubicBezTo>
                <a:cubicBezTo>
                  <a:pt x="66" y="100"/>
                  <a:pt x="67" y="99"/>
                  <a:pt x="66" y="99"/>
                </a:cubicBezTo>
                <a:cubicBezTo>
                  <a:pt x="66" y="98"/>
                  <a:pt x="67" y="98"/>
                  <a:pt x="67" y="97"/>
                </a:cubicBezTo>
                <a:close/>
                <a:moveTo>
                  <a:pt x="42" y="97"/>
                </a:moveTo>
                <a:cubicBezTo>
                  <a:pt x="43" y="99"/>
                  <a:pt x="40" y="99"/>
                  <a:pt x="40" y="100"/>
                </a:cubicBezTo>
                <a:cubicBezTo>
                  <a:pt x="38" y="99"/>
                  <a:pt x="40" y="96"/>
                  <a:pt x="42" y="97"/>
                </a:cubicBezTo>
                <a:close/>
                <a:moveTo>
                  <a:pt x="92" y="99"/>
                </a:moveTo>
                <a:cubicBezTo>
                  <a:pt x="93" y="101"/>
                  <a:pt x="93" y="102"/>
                  <a:pt x="92" y="103"/>
                </a:cubicBezTo>
                <a:cubicBezTo>
                  <a:pt x="90" y="102"/>
                  <a:pt x="94" y="99"/>
                  <a:pt x="89" y="100"/>
                </a:cubicBezTo>
                <a:cubicBezTo>
                  <a:pt x="89" y="99"/>
                  <a:pt x="90" y="99"/>
                  <a:pt x="92" y="99"/>
                </a:cubicBezTo>
                <a:close/>
                <a:moveTo>
                  <a:pt x="23" y="100"/>
                </a:moveTo>
                <a:cubicBezTo>
                  <a:pt x="25" y="101"/>
                  <a:pt x="21" y="103"/>
                  <a:pt x="23" y="105"/>
                </a:cubicBezTo>
                <a:cubicBezTo>
                  <a:pt x="21" y="104"/>
                  <a:pt x="21" y="102"/>
                  <a:pt x="23" y="100"/>
                </a:cubicBezTo>
                <a:close/>
                <a:moveTo>
                  <a:pt x="24" y="103"/>
                </a:moveTo>
                <a:cubicBezTo>
                  <a:pt x="27" y="103"/>
                  <a:pt x="28" y="105"/>
                  <a:pt x="28" y="107"/>
                </a:cubicBezTo>
                <a:cubicBezTo>
                  <a:pt x="32" y="107"/>
                  <a:pt x="28" y="105"/>
                  <a:pt x="30" y="104"/>
                </a:cubicBezTo>
                <a:cubicBezTo>
                  <a:pt x="34" y="105"/>
                  <a:pt x="30" y="106"/>
                  <a:pt x="30" y="108"/>
                </a:cubicBezTo>
                <a:cubicBezTo>
                  <a:pt x="28" y="108"/>
                  <a:pt x="26" y="108"/>
                  <a:pt x="25" y="107"/>
                </a:cubicBezTo>
                <a:cubicBezTo>
                  <a:pt x="25" y="106"/>
                  <a:pt x="25" y="105"/>
                  <a:pt x="26" y="105"/>
                </a:cubicBezTo>
                <a:cubicBezTo>
                  <a:pt x="26" y="104"/>
                  <a:pt x="24" y="104"/>
                  <a:pt x="24" y="103"/>
                </a:cubicBezTo>
                <a:close/>
                <a:moveTo>
                  <a:pt x="38" y="104"/>
                </a:moveTo>
                <a:cubicBezTo>
                  <a:pt x="37" y="106"/>
                  <a:pt x="38" y="108"/>
                  <a:pt x="34" y="108"/>
                </a:cubicBezTo>
                <a:cubicBezTo>
                  <a:pt x="34" y="107"/>
                  <a:pt x="34" y="106"/>
                  <a:pt x="34" y="105"/>
                </a:cubicBezTo>
                <a:cubicBezTo>
                  <a:pt x="35" y="104"/>
                  <a:pt x="36" y="104"/>
                  <a:pt x="38" y="104"/>
                </a:cubicBezTo>
                <a:close/>
                <a:moveTo>
                  <a:pt x="24" y="109"/>
                </a:moveTo>
                <a:cubicBezTo>
                  <a:pt x="22" y="109"/>
                  <a:pt x="20" y="109"/>
                  <a:pt x="19" y="108"/>
                </a:cubicBezTo>
                <a:cubicBezTo>
                  <a:pt x="19" y="105"/>
                  <a:pt x="25" y="105"/>
                  <a:pt x="24" y="109"/>
                </a:cubicBezTo>
                <a:close/>
                <a:moveTo>
                  <a:pt x="37" y="112"/>
                </a:moveTo>
                <a:cubicBezTo>
                  <a:pt x="37" y="111"/>
                  <a:pt x="39" y="111"/>
                  <a:pt x="42" y="111"/>
                </a:cubicBezTo>
                <a:cubicBezTo>
                  <a:pt x="42" y="113"/>
                  <a:pt x="38" y="113"/>
                  <a:pt x="37" y="112"/>
                </a:cubicBezTo>
                <a:close/>
                <a:moveTo>
                  <a:pt x="24" y="127"/>
                </a:moveTo>
                <a:cubicBezTo>
                  <a:pt x="26" y="129"/>
                  <a:pt x="22" y="132"/>
                  <a:pt x="21" y="134"/>
                </a:cubicBezTo>
                <a:cubicBezTo>
                  <a:pt x="19" y="134"/>
                  <a:pt x="23" y="131"/>
                  <a:pt x="19" y="131"/>
                </a:cubicBezTo>
                <a:cubicBezTo>
                  <a:pt x="18" y="130"/>
                  <a:pt x="20" y="130"/>
                  <a:pt x="20" y="131"/>
                </a:cubicBezTo>
                <a:cubicBezTo>
                  <a:pt x="23" y="131"/>
                  <a:pt x="23" y="129"/>
                  <a:pt x="24" y="127"/>
                </a:cubicBezTo>
                <a:close/>
                <a:moveTo>
                  <a:pt x="238" y="128"/>
                </a:moveTo>
                <a:cubicBezTo>
                  <a:pt x="241" y="128"/>
                  <a:pt x="239" y="130"/>
                  <a:pt x="239" y="132"/>
                </a:cubicBezTo>
                <a:cubicBezTo>
                  <a:pt x="237" y="131"/>
                  <a:pt x="238" y="129"/>
                  <a:pt x="238" y="128"/>
                </a:cubicBezTo>
                <a:close/>
                <a:moveTo>
                  <a:pt x="19" y="138"/>
                </a:moveTo>
                <a:cubicBezTo>
                  <a:pt x="20" y="138"/>
                  <a:pt x="21" y="139"/>
                  <a:pt x="21" y="140"/>
                </a:cubicBezTo>
                <a:cubicBezTo>
                  <a:pt x="20" y="141"/>
                  <a:pt x="18" y="140"/>
                  <a:pt x="18" y="142"/>
                </a:cubicBezTo>
                <a:cubicBezTo>
                  <a:pt x="15" y="141"/>
                  <a:pt x="18" y="139"/>
                  <a:pt x="19" y="138"/>
                </a:cubicBezTo>
                <a:close/>
                <a:moveTo>
                  <a:pt x="21" y="211"/>
                </a:moveTo>
                <a:cubicBezTo>
                  <a:pt x="24" y="211"/>
                  <a:pt x="26" y="213"/>
                  <a:pt x="24" y="214"/>
                </a:cubicBezTo>
                <a:cubicBezTo>
                  <a:pt x="24" y="212"/>
                  <a:pt x="21" y="213"/>
                  <a:pt x="21" y="211"/>
                </a:cubicBezTo>
                <a:close/>
                <a:moveTo>
                  <a:pt x="32" y="227"/>
                </a:moveTo>
                <a:cubicBezTo>
                  <a:pt x="34" y="225"/>
                  <a:pt x="35" y="229"/>
                  <a:pt x="36" y="229"/>
                </a:cubicBezTo>
                <a:cubicBezTo>
                  <a:pt x="35" y="231"/>
                  <a:pt x="34" y="227"/>
                  <a:pt x="32" y="227"/>
                </a:cubicBezTo>
                <a:close/>
                <a:moveTo>
                  <a:pt x="30" y="238"/>
                </a:moveTo>
                <a:cubicBezTo>
                  <a:pt x="29" y="238"/>
                  <a:pt x="29" y="234"/>
                  <a:pt x="32" y="235"/>
                </a:cubicBezTo>
                <a:cubicBezTo>
                  <a:pt x="31" y="236"/>
                  <a:pt x="31" y="238"/>
                  <a:pt x="33" y="238"/>
                </a:cubicBezTo>
                <a:cubicBezTo>
                  <a:pt x="33" y="240"/>
                  <a:pt x="31" y="236"/>
                  <a:pt x="30" y="238"/>
                </a:cubicBezTo>
                <a:close/>
                <a:moveTo>
                  <a:pt x="27" y="238"/>
                </a:moveTo>
                <a:cubicBezTo>
                  <a:pt x="26" y="239"/>
                  <a:pt x="25" y="240"/>
                  <a:pt x="24" y="240"/>
                </a:cubicBezTo>
                <a:cubicBezTo>
                  <a:pt x="24" y="242"/>
                  <a:pt x="28" y="241"/>
                  <a:pt x="29" y="242"/>
                </a:cubicBezTo>
                <a:cubicBezTo>
                  <a:pt x="23" y="246"/>
                  <a:pt x="22" y="236"/>
                  <a:pt x="27" y="238"/>
                </a:cubicBezTo>
                <a:close/>
                <a:moveTo>
                  <a:pt x="30" y="263"/>
                </a:moveTo>
                <a:cubicBezTo>
                  <a:pt x="29" y="265"/>
                  <a:pt x="29" y="268"/>
                  <a:pt x="27" y="268"/>
                </a:cubicBezTo>
                <a:cubicBezTo>
                  <a:pt x="29" y="270"/>
                  <a:pt x="30" y="272"/>
                  <a:pt x="34" y="271"/>
                </a:cubicBezTo>
                <a:cubicBezTo>
                  <a:pt x="34" y="274"/>
                  <a:pt x="31" y="272"/>
                  <a:pt x="33" y="275"/>
                </a:cubicBezTo>
                <a:cubicBezTo>
                  <a:pt x="30" y="275"/>
                  <a:pt x="32" y="271"/>
                  <a:pt x="27" y="272"/>
                </a:cubicBezTo>
                <a:cubicBezTo>
                  <a:pt x="25" y="269"/>
                  <a:pt x="29" y="266"/>
                  <a:pt x="24" y="264"/>
                </a:cubicBezTo>
                <a:cubicBezTo>
                  <a:pt x="25" y="263"/>
                  <a:pt x="28" y="264"/>
                  <a:pt x="30" y="263"/>
                </a:cubicBezTo>
                <a:close/>
                <a:moveTo>
                  <a:pt x="46" y="273"/>
                </a:moveTo>
                <a:cubicBezTo>
                  <a:pt x="49" y="273"/>
                  <a:pt x="47" y="277"/>
                  <a:pt x="48" y="279"/>
                </a:cubicBezTo>
                <a:cubicBezTo>
                  <a:pt x="45" y="278"/>
                  <a:pt x="47" y="276"/>
                  <a:pt x="46" y="273"/>
                </a:cubicBezTo>
                <a:close/>
                <a:moveTo>
                  <a:pt x="30" y="287"/>
                </a:moveTo>
                <a:cubicBezTo>
                  <a:pt x="31" y="285"/>
                  <a:pt x="32" y="288"/>
                  <a:pt x="34" y="287"/>
                </a:cubicBezTo>
                <a:cubicBezTo>
                  <a:pt x="35" y="289"/>
                  <a:pt x="31" y="287"/>
                  <a:pt x="32" y="290"/>
                </a:cubicBezTo>
                <a:cubicBezTo>
                  <a:pt x="29" y="290"/>
                  <a:pt x="32" y="287"/>
                  <a:pt x="30" y="287"/>
                </a:cubicBezTo>
                <a:close/>
                <a:moveTo>
                  <a:pt x="39" y="288"/>
                </a:moveTo>
                <a:cubicBezTo>
                  <a:pt x="40" y="288"/>
                  <a:pt x="40" y="289"/>
                  <a:pt x="40" y="290"/>
                </a:cubicBezTo>
                <a:cubicBezTo>
                  <a:pt x="38" y="290"/>
                  <a:pt x="34" y="287"/>
                  <a:pt x="35" y="291"/>
                </a:cubicBezTo>
                <a:cubicBezTo>
                  <a:pt x="30" y="289"/>
                  <a:pt x="37" y="288"/>
                  <a:pt x="39" y="288"/>
                </a:cubicBezTo>
                <a:close/>
                <a:moveTo>
                  <a:pt x="37" y="292"/>
                </a:moveTo>
                <a:cubicBezTo>
                  <a:pt x="40" y="291"/>
                  <a:pt x="40" y="293"/>
                  <a:pt x="42" y="292"/>
                </a:cubicBezTo>
                <a:cubicBezTo>
                  <a:pt x="41" y="293"/>
                  <a:pt x="37" y="294"/>
                  <a:pt x="37" y="292"/>
                </a:cubicBezTo>
                <a:close/>
                <a:moveTo>
                  <a:pt x="46" y="328"/>
                </a:moveTo>
                <a:cubicBezTo>
                  <a:pt x="47" y="327"/>
                  <a:pt x="47" y="329"/>
                  <a:pt x="49" y="328"/>
                </a:cubicBezTo>
                <a:cubicBezTo>
                  <a:pt x="49" y="329"/>
                  <a:pt x="49" y="330"/>
                  <a:pt x="50" y="330"/>
                </a:cubicBezTo>
                <a:cubicBezTo>
                  <a:pt x="49" y="332"/>
                  <a:pt x="47" y="329"/>
                  <a:pt x="46" y="328"/>
                </a:cubicBezTo>
                <a:close/>
                <a:moveTo>
                  <a:pt x="53" y="334"/>
                </a:moveTo>
                <a:cubicBezTo>
                  <a:pt x="55" y="334"/>
                  <a:pt x="52" y="335"/>
                  <a:pt x="53" y="337"/>
                </a:cubicBezTo>
                <a:cubicBezTo>
                  <a:pt x="50" y="336"/>
                  <a:pt x="50" y="337"/>
                  <a:pt x="48" y="337"/>
                </a:cubicBezTo>
                <a:cubicBezTo>
                  <a:pt x="46" y="336"/>
                  <a:pt x="49" y="336"/>
                  <a:pt x="48" y="334"/>
                </a:cubicBezTo>
                <a:cubicBezTo>
                  <a:pt x="51" y="336"/>
                  <a:pt x="52" y="337"/>
                  <a:pt x="53" y="334"/>
                </a:cubicBezTo>
                <a:close/>
                <a:moveTo>
                  <a:pt x="55" y="345"/>
                </a:moveTo>
                <a:cubicBezTo>
                  <a:pt x="53" y="341"/>
                  <a:pt x="59" y="346"/>
                  <a:pt x="60" y="343"/>
                </a:cubicBezTo>
                <a:cubicBezTo>
                  <a:pt x="63" y="346"/>
                  <a:pt x="56" y="344"/>
                  <a:pt x="55" y="345"/>
                </a:cubicBezTo>
                <a:close/>
                <a:moveTo>
                  <a:pt x="48" y="346"/>
                </a:moveTo>
                <a:cubicBezTo>
                  <a:pt x="49" y="348"/>
                  <a:pt x="47" y="349"/>
                  <a:pt x="47" y="350"/>
                </a:cubicBezTo>
                <a:cubicBezTo>
                  <a:pt x="46" y="350"/>
                  <a:pt x="45" y="349"/>
                  <a:pt x="44" y="349"/>
                </a:cubicBezTo>
                <a:cubicBezTo>
                  <a:pt x="45" y="348"/>
                  <a:pt x="46" y="346"/>
                  <a:pt x="48" y="346"/>
                </a:cubicBezTo>
                <a:close/>
                <a:moveTo>
                  <a:pt x="55" y="346"/>
                </a:moveTo>
                <a:cubicBezTo>
                  <a:pt x="52" y="347"/>
                  <a:pt x="56" y="350"/>
                  <a:pt x="56" y="347"/>
                </a:cubicBezTo>
                <a:cubicBezTo>
                  <a:pt x="57" y="347"/>
                  <a:pt x="57" y="348"/>
                  <a:pt x="58" y="348"/>
                </a:cubicBezTo>
                <a:cubicBezTo>
                  <a:pt x="55" y="349"/>
                  <a:pt x="55" y="351"/>
                  <a:pt x="52" y="351"/>
                </a:cubicBezTo>
                <a:cubicBezTo>
                  <a:pt x="52" y="350"/>
                  <a:pt x="54" y="348"/>
                  <a:pt x="50" y="348"/>
                </a:cubicBezTo>
                <a:cubicBezTo>
                  <a:pt x="51" y="347"/>
                  <a:pt x="53" y="346"/>
                  <a:pt x="55" y="346"/>
                </a:cubicBezTo>
                <a:close/>
                <a:moveTo>
                  <a:pt x="49" y="350"/>
                </a:moveTo>
                <a:cubicBezTo>
                  <a:pt x="52" y="350"/>
                  <a:pt x="49" y="353"/>
                  <a:pt x="51" y="353"/>
                </a:cubicBezTo>
                <a:cubicBezTo>
                  <a:pt x="50" y="353"/>
                  <a:pt x="45" y="353"/>
                  <a:pt x="45" y="351"/>
                </a:cubicBezTo>
                <a:cubicBezTo>
                  <a:pt x="48" y="351"/>
                  <a:pt x="49" y="353"/>
                  <a:pt x="49" y="350"/>
                </a:cubicBezTo>
                <a:close/>
                <a:moveTo>
                  <a:pt x="62" y="351"/>
                </a:moveTo>
                <a:cubicBezTo>
                  <a:pt x="61" y="353"/>
                  <a:pt x="61" y="353"/>
                  <a:pt x="61" y="355"/>
                </a:cubicBezTo>
                <a:cubicBezTo>
                  <a:pt x="56" y="354"/>
                  <a:pt x="57" y="357"/>
                  <a:pt x="53" y="356"/>
                </a:cubicBezTo>
                <a:cubicBezTo>
                  <a:pt x="53" y="355"/>
                  <a:pt x="53" y="355"/>
                  <a:pt x="53" y="354"/>
                </a:cubicBezTo>
                <a:cubicBezTo>
                  <a:pt x="57" y="357"/>
                  <a:pt x="58" y="352"/>
                  <a:pt x="62" y="351"/>
                </a:cubicBezTo>
                <a:close/>
                <a:moveTo>
                  <a:pt x="60" y="362"/>
                </a:moveTo>
                <a:cubicBezTo>
                  <a:pt x="61" y="362"/>
                  <a:pt x="61" y="362"/>
                  <a:pt x="62" y="362"/>
                </a:cubicBezTo>
                <a:cubicBezTo>
                  <a:pt x="62" y="364"/>
                  <a:pt x="61" y="365"/>
                  <a:pt x="61" y="366"/>
                </a:cubicBezTo>
                <a:cubicBezTo>
                  <a:pt x="59" y="365"/>
                  <a:pt x="61" y="364"/>
                  <a:pt x="60" y="362"/>
                </a:cubicBezTo>
                <a:close/>
                <a:moveTo>
                  <a:pt x="224" y="375"/>
                </a:moveTo>
                <a:cubicBezTo>
                  <a:pt x="227" y="376"/>
                  <a:pt x="223" y="378"/>
                  <a:pt x="221" y="378"/>
                </a:cubicBezTo>
                <a:cubicBezTo>
                  <a:pt x="221" y="377"/>
                  <a:pt x="224" y="377"/>
                  <a:pt x="224" y="375"/>
                </a:cubicBezTo>
                <a:close/>
                <a:moveTo>
                  <a:pt x="217" y="392"/>
                </a:moveTo>
                <a:cubicBezTo>
                  <a:pt x="219" y="392"/>
                  <a:pt x="219" y="397"/>
                  <a:pt x="216" y="396"/>
                </a:cubicBezTo>
                <a:cubicBezTo>
                  <a:pt x="216" y="394"/>
                  <a:pt x="217" y="393"/>
                  <a:pt x="217" y="392"/>
                </a:cubicBezTo>
                <a:close/>
                <a:moveTo>
                  <a:pt x="72" y="415"/>
                </a:moveTo>
                <a:cubicBezTo>
                  <a:pt x="71" y="417"/>
                  <a:pt x="69" y="415"/>
                  <a:pt x="67" y="415"/>
                </a:cubicBezTo>
                <a:cubicBezTo>
                  <a:pt x="68" y="414"/>
                  <a:pt x="71" y="414"/>
                  <a:pt x="72" y="415"/>
                </a:cubicBezTo>
                <a:close/>
                <a:moveTo>
                  <a:pt x="199" y="415"/>
                </a:moveTo>
                <a:cubicBezTo>
                  <a:pt x="201" y="416"/>
                  <a:pt x="200" y="419"/>
                  <a:pt x="197" y="418"/>
                </a:cubicBezTo>
                <a:cubicBezTo>
                  <a:pt x="197" y="417"/>
                  <a:pt x="199" y="416"/>
                  <a:pt x="199" y="415"/>
                </a:cubicBezTo>
                <a:close/>
                <a:moveTo>
                  <a:pt x="209" y="416"/>
                </a:moveTo>
                <a:cubicBezTo>
                  <a:pt x="211" y="416"/>
                  <a:pt x="212" y="417"/>
                  <a:pt x="213" y="417"/>
                </a:cubicBezTo>
                <a:cubicBezTo>
                  <a:pt x="210" y="419"/>
                  <a:pt x="212" y="420"/>
                  <a:pt x="211" y="422"/>
                </a:cubicBezTo>
                <a:cubicBezTo>
                  <a:pt x="210" y="421"/>
                  <a:pt x="208" y="419"/>
                  <a:pt x="209" y="422"/>
                </a:cubicBezTo>
                <a:cubicBezTo>
                  <a:pt x="205" y="421"/>
                  <a:pt x="212" y="419"/>
                  <a:pt x="209" y="416"/>
                </a:cubicBezTo>
                <a:close/>
                <a:moveTo>
                  <a:pt x="72" y="420"/>
                </a:moveTo>
                <a:cubicBezTo>
                  <a:pt x="71" y="418"/>
                  <a:pt x="68" y="419"/>
                  <a:pt x="69" y="417"/>
                </a:cubicBezTo>
                <a:cubicBezTo>
                  <a:pt x="71" y="417"/>
                  <a:pt x="72" y="418"/>
                  <a:pt x="74" y="418"/>
                </a:cubicBezTo>
                <a:cubicBezTo>
                  <a:pt x="75" y="420"/>
                  <a:pt x="71" y="419"/>
                  <a:pt x="72" y="420"/>
                </a:cubicBezTo>
                <a:cubicBezTo>
                  <a:pt x="71" y="420"/>
                  <a:pt x="71" y="420"/>
                  <a:pt x="72" y="420"/>
                </a:cubicBezTo>
                <a:close/>
                <a:moveTo>
                  <a:pt x="135" y="424"/>
                </a:moveTo>
                <a:cubicBezTo>
                  <a:pt x="140" y="423"/>
                  <a:pt x="134" y="426"/>
                  <a:pt x="137" y="427"/>
                </a:cubicBezTo>
                <a:cubicBezTo>
                  <a:pt x="134" y="429"/>
                  <a:pt x="134" y="425"/>
                  <a:pt x="135" y="424"/>
                </a:cubicBezTo>
                <a:close/>
                <a:moveTo>
                  <a:pt x="199" y="424"/>
                </a:moveTo>
                <a:cubicBezTo>
                  <a:pt x="202" y="424"/>
                  <a:pt x="202" y="427"/>
                  <a:pt x="199" y="427"/>
                </a:cubicBezTo>
                <a:cubicBezTo>
                  <a:pt x="199" y="426"/>
                  <a:pt x="199" y="425"/>
                  <a:pt x="199" y="424"/>
                </a:cubicBezTo>
                <a:close/>
                <a:moveTo>
                  <a:pt x="183" y="425"/>
                </a:moveTo>
                <a:cubicBezTo>
                  <a:pt x="184" y="425"/>
                  <a:pt x="185" y="426"/>
                  <a:pt x="186" y="426"/>
                </a:cubicBezTo>
                <a:cubicBezTo>
                  <a:pt x="183" y="426"/>
                  <a:pt x="186" y="431"/>
                  <a:pt x="181" y="431"/>
                </a:cubicBezTo>
                <a:cubicBezTo>
                  <a:pt x="183" y="430"/>
                  <a:pt x="183" y="428"/>
                  <a:pt x="183" y="425"/>
                </a:cubicBezTo>
                <a:close/>
                <a:moveTo>
                  <a:pt x="69" y="427"/>
                </a:moveTo>
                <a:cubicBezTo>
                  <a:pt x="70" y="427"/>
                  <a:pt x="70" y="428"/>
                  <a:pt x="70" y="428"/>
                </a:cubicBezTo>
                <a:cubicBezTo>
                  <a:pt x="71" y="429"/>
                  <a:pt x="74" y="429"/>
                  <a:pt x="73" y="431"/>
                </a:cubicBezTo>
                <a:cubicBezTo>
                  <a:pt x="71" y="430"/>
                  <a:pt x="69" y="430"/>
                  <a:pt x="69" y="427"/>
                </a:cubicBezTo>
                <a:close/>
                <a:moveTo>
                  <a:pt x="212" y="427"/>
                </a:moveTo>
                <a:cubicBezTo>
                  <a:pt x="211" y="428"/>
                  <a:pt x="210" y="428"/>
                  <a:pt x="211" y="430"/>
                </a:cubicBezTo>
                <a:cubicBezTo>
                  <a:pt x="209" y="430"/>
                  <a:pt x="209" y="429"/>
                  <a:pt x="209" y="427"/>
                </a:cubicBezTo>
                <a:cubicBezTo>
                  <a:pt x="209" y="427"/>
                  <a:pt x="211" y="427"/>
                  <a:pt x="212" y="427"/>
                </a:cubicBezTo>
                <a:close/>
                <a:moveTo>
                  <a:pt x="161" y="429"/>
                </a:moveTo>
                <a:cubicBezTo>
                  <a:pt x="162" y="429"/>
                  <a:pt x="163" y="429"/>
                  <a:pt x="165" y="429"/>
                </a:cubicBezTo>
                <a:cubicBezTo>
                  <a:pt x="166" y="430"/>
                  <a:pt x="168" y="432"/>
                  <a:pt x="166" y="433"/>
                </a:cubicBezTo>
                <a:cubicBezTo>
                  <a:pt x="162" y="432"/>
                  <a:pt x="165" y="431"/>
                  <a:pt x="164" y="429"/>
                </a:cubicBezTo>
                <a:cubicBezTo>
                  <a:pt x="163" y="429"/>
                  <a:pt x="162" y="429"/>
                  <a:pt x="161" y="429"/>
                </a:cubicBezTo>
                <a:close/>
                <a:moveTo>
                  <a:pt x="189" y="429"/>
                </a:moveTo>
                <a:cubicBezTo>
                  <a:pt x="189" y="429"/>
                  <a:pt x="190" y="429"/>
                  <a:pt x="191" y="429"/>
                </a:cubicBezTo>
                <a:cubicBezTo>
                  <a:pt x="190" y="430"/>
                  <a:pt x="191" y="430"/>
                  <a:pt x="191" y="430"/>
                </a:cubicBezTo>
                <a:cubicBezTo>
                  <a:pt x="191" y="431"/>
                  <a:pt x="190" y="432"/>
                  <a:pt x="191" y="433"/>
                </a:cubicBezTo>
                <a:cubicBezTo>
                  <a:pt x="188" y="432"/>
                  <a:pt x="190" y="432"/>
                  <a:pt x="189" y="429"/>
                </a:cubicBezTo>
                <a:close/>
                <a:moveTo>
                  <a:pt x="196" y="430"/>
                </a:moveTo>
                <a:cubicBezTo>
                  <a:pt x="197" y="430"/>
                  <a:pt x="197" y="430"/>
                  <a:pt x="198" y="430"/>
                </a:cubicBezTo>
                <a:cubicBezTo>
                  <a:pt x="198" y="431"/>
                  <a:pt x="197" y="431"/>
                  <a:pt x="197" y="431"/>
                </a:cubicBezTo>
                <a:cubicBezTo>
                  <a:pt x="197" y="432"/>
                  <a:pt x="197" y="433"/>
                  <a:pt x="198" y="433"/>
                </a:cubicBezTo>
                <a:cubicBezTo>
                  <a:pt x="196" y="435"/>
                  <a:pt x="194" y="432"/>
                  <a:pt x="196" y="430"/>
                </a:cubicBezTo>
                <a:close/>
                <a:moveTo>
                  <a:pt x="207" y="430"/>
                </a:moveTo>
                <a:cubicBezTo>
                  <a:pt x="208" y="431"/>
                  <a:pt x="211" y="432"/>
                  <a:pt x="210" y="434"/>
                </a:cubicBezTo>
                <a:cubicBezTo>
                  <a:pt x="209" y="434"/>
                  <a:pt x="208" y="431"/>
                  <a:pt x="208" y="433"/>
                </a:cubicBezTo>
                <a:cubicBezTo>
                  <a:pt x="206" y="433"/>
                  <a:pt x="206" y="431"/>
                  <a:pt x="207" y="430"/>
                </a:cubicBezTo>
                <a:close/>
                <a:moveTo>
                  <a:pt x="217" y="431"/>
                </a:moveTo>
                <a:cubicBezTo>
                  <a:pt x="220" y="432"/>
                  <a:pt x="215" y="433"/>
                  <a:pt x="216" y="435"/>
                </a:cubicBezTo>
                <a:cubicBezTo>
                  <a:pt x="215" y="434"/>
                  <a:pt x="213" y="435"/>
                  <a:pt x="213" y="433"/>
                </a:cubicBezTo>
                <a:cubicBezTo>
                  <a:pt x="215" y="433"/>
                  <a:pt x="217" y="433"/>
                  <a:pt x="217" y="431"/>
                </a:cubicBezTo>
                <a:close/>
                <a:moveTo>
                  <a:pt x="146" y="436"/>
                </a:moveTo>
                <a:cubicBezTo>
                  <a:pt x="144" y="436"/>
                  <a:pt x="142" y="436"/>
                  <a:pt x="142" y="434"/>
                </a:cubicBezTo>
                <a:cubicBezTo>
                  <a:pt x="145" y="433"/>
                  <a:pt x="146" y="433"/>
                  <a:pt x="146" y="436"/>
                </a:cubicBezTo>
                <a:close/>
                <a:moveTo>
                  <a:pt x="172" y="435"/>
                </a:moveTo>
                <a:cubicBezTo>
                  <a:pt x="173" y="434"/>
                  <a:pt x="175" y="438"/>
                  <a:pt x="176" y="438"/>
                </a:cubicBezTo>
                <a:cubicBezTo>
                  <a:pt x="176" y="440"/>
                  <a:pt x="174" y="438"/>
                  <a:pt x="172" y="438"/>
                </a:cubicBezTo>
                <a:cubicBezTo>
                  <a:pt x="173" y="437"/>
                  <a:pt x="173" y="437"/>
                  <a:pt x="173" y="437"/>
                </a:cubicBezTo>
                <a:cubicBezTo>
                  <a:pt x="173" y="436"/>
                  <a:pt x="173" y="435"/>
                  <a:pt x="172" y="435"/>
                </a:cubicBezTo>
                <a:close/>
                <a:moveTo>
                  <a:pt x="189" y="435"/>
                </a:moveTo>
                <a:cubicBezTo>
                  <a:pt x="191" y="435"/>
                  <a:pt x="190" y="438"/>
                  <a:pt x="192" y="438"/>
                </a:cubicBezTo>
                <a:cubicBezTo>
                  <a:pt x="191" y="440"/>
                  <a:pt x="188" y="437"/>
                  <a:pt x="189" y="435"/>
                </a:cubicBezTo>
                <a:close/>
                <a:moveTo>
                  <a:pt x="142" y="438"/>
                </a:moveTo>
                <a:cubicBezTo>
                  <a:pt x="144" y="438"/>
                  <a:pt x="145" y="439"/>
                  <a:pt x="146" y="439"/>
                </a:cubicBezTo>
                <a:cubicBezTo>
                  <a:pt x="145" y="441"/>
                  <a:pt x="141" y="440"/>
                  <a:pt x="142" y="438"/>
                </a:cubicBezTo>
                <a:close/>
                <a:moveTo>
                  <a:pt x="179" y="440"/>
                </a:moveTo>
                <a:cubicBezTo>
                  <a:pt x="182" y="442"/>
                  <a:pt x="184" y="439"/>
                  <a:pt x="186" y="440"/>
                </a:cubicBezTo>
                <a:cubicBezTo>
                  <a:pt x="185" y="442"/>
                  <a:pt x="181" y="443"/>
                  <a:pt x="178" y="442"/>
                </a:cubicBezTo>
                <a:cubicBezTo>
                  <a:pt x="178" y="441"/>
                  <a:pt x="179" y="441"/>
                  <a:pt x="179" y="440"/>
                </a:cubicBezTo>
                <a:close/>
                <a:moveTo>
                  <a:pt x="202" y="440"/>
                </a:moveTo>
                <a:cubicBezTo>
                  <a:pt x="203" y="439"/>
                  <a:pt x="201" y="442"/>
                  <a:pt x="203" y="443"/>
                </a:cubicBezTo>
                <a:cubicBezTo>
                  <a:pt x="205" y="443"/>
                  <a:pt x="207" y="442"/>
                  <a:pt x="209" y="442"/>
                </a:cubicBezTo>
                <a:cubicBezTo>
                  <a:pt x="209" y="445"/>
                  <a:pt x="210" y="444"/>
                  <a:pt x="213" y="444"/>
                </a:cubicBezTo>
                <a:cubicBezTo>
                  <a:pt x="212" y="444"/>
                  <a:pt x="211" y="444"/>
                  <a:pt x="211" y="446"/>
                </a:cubicBezTo>
                <a:cubicBezTo>
                  <a:pt x="210" y="445"/>
                  <a:pt x="209" y="445"/>
                  <a:pt x="208" y="445"/>
                </a:cubicBezTo>
                <a:cubicBezTo>
                  <a:pt x="208" y="444"/>
                  <a:pt x="208" y="444"/>
                  <a:pt x="208" y="443"/>
                </a:cubicBezTo>
                <a:cubicBezTo>
                  <a:pt x="206" y="444"/>
                  <a:pt x="203" y="444"/>
                  <a:pt x="200" y="444"/>
                </a:cubicBezTo>
                <a:cubicBezTo>
                  <a:pt x="201" y="443"/>
                  <a:pt x="201" y="442"/>
                  <a:pt x="200" y="442"/>
                </a:cubicBezTo>
                <a:cubicBezTo>
                  <a:pt x="200" y="441"/>
                  <a:pt x="202" y="441"/>
                  <a:pt x="202" y="440"/>
                </a:cubicBezTo>
                <a:close/>
                <a:moveTo>
                  <a:pt x="176" y="443"/>
                </a:moveTo>
                <a:cubicBezTo>
                  <a:pt x="180" y="444"/>
                  <a:pt x="179" y="450"/>
                  <a:pt x="179" y="452"/>
                </a:cubicBezTo>
                <a:cubicBezTo>
                  <a:pt x="175" y="452"/>
                  <a:pt x="179" y="449"/>
                  <a:pt x="175" y="448"/>
                </a:cubicBezTo>
                <a:cubicBezTo>
                  <a:pt x="177" y="446"/>
                  <a:pt x="176" y="446"/>
                  <a:pt x="176" y="443"/>
                </a:cubicBezTo>
                <a:close/>
                <a:moveTo>
                  <a:pt x="196" y="444"/>
                </a:moveTo>
                <a:cubicBezTo>
                  <a:pt x="199" y="445"/>
                  <a:pt x="202" y="446"/>
                  <a:pt x="203" y="450"/>
                </a:cubicBezTo>
                <a:cubicBezTo>
                  <a:pt x="199" y="447"/>
                  <a:pt x="198" y="448"/>
                  <a:pt x="196" y="444"/>
                </a:cubicBezTo>
                <a:close/>
                <a:moveTo>
                  <a:pt x="168" y="444"/>
                </a:moveTo>
                <a:cubicBezTo>
                  <a:pt x="172" y="444"/>
                  <a:pt x="172" y="447"/>
                  <a:pt x="173" y="448"/>
                </a:cubicBezTo>
                <a:cubicBezTo>
                  <a:pt x="172" y="449"/>
                  <a:pt x="169" y="446"/>
                  <a:pt x="168" y="444"/>
                </a:cubicBezTo>
                <a:close/>
                <a:moveTo>
                  <a:pt x="216" y="444"/>
                </a:moveTo>
                <a:cubicBezTo>
                  <a:pt x="217" y="444"/>
                  <a:pt x="215" y="448"/>
                  <a:pt x="215" y="449"/>
                </a:cubicBezTo>
                <a:cubicBezTo>
                  <a:pt x="212" y="448"/>
                  <a:pt x="215" y="445"/>
                  <a:pt x="216" y="444"/>
                </a:cubicBezTo>
                <a:close/>
                <a:moveTo>
                  <a:pt x="80" y="445"/>
                </a:moveTo>
                <a:cubicBezTo>
                  <a:pt x="82" y="446"/>
                  <a:pt x="80" y="446"/>
                  <a:pt x="80" y="448"/>
                </a:cubicBezTo>
                <a:cubicBezTo>
                  <a:pt x="78" y="449"/>
                  <a:pt x="79" y="447"/>
                  <a:pt x="77" y="447"/>
                </a:cubicBezTo>
                <a:cubicBezTo>
                  <a:pt x="77" y="450"/>
                  <a:pt x="78" y="449"/>
                  <a:pt x="79" y="452"/>
                </a:cubicBezTo>
                <a:cubicBezTo>
                  <a:pt x="78" y="452"/>
                  <a:pt x="78" y="450"/>
                  <a:pt x="76" y="451"/>
                </a:cubicBezTo>
                <a:cubicBezTo>
                  <a:pt x="76" y="449"/>
                  <a:pt x="76" y="447"/>
                  <a:pt x="76" y="446"/>
                </a:cubicBezTo>
                <a:cubicBezTo>
                  <a:pt x="78" y="447"/>
                  <a:pt x="77" y="444"/>
                  <a:pt x="80" y="445"/>
                </a:cubicBezTo>
                <a:close/>
                <a:moveTo>
                  <a:pt x="180" y="445"/>
                </a:moveTo>
                <a:cubicBezTo>
                  <a:pt x="182" y="446"/>
                  <a:pt x="183" y="445"/>
                  <a:pt x="185" y="445"/>
                </a:cubicBezTo>
                <a:cubicBezTo>
                  <a:pt x="184" y="447"/>
                  <a:pt x="180" y="450"/>
                  <a:pt x="180" y="445"/>
                </a:cubicBezTo>
                <a:close/>
                <a:moveTo>
                  <a:pt x="149" y="447"/>
                </a:moveTo>
                <a:cubicBezTo>
                  <a:pt x="152" y="448"/>
                  <a:pt x="150" y="450"/>
                  <a:pt x="151" y="451"/>
                </a:cubicBezTo>
                <a:cubicBezTo>
                  <a:pt x="150" y="451"/>
                  <a:pt x="150" y="450"/>
                  <a:pt x="148" y="450"/>
                </a:cubicBezTo>
                <a:cubicBezTo>
                  <a:pt x="148" y="449"/>
                  <a:pt x="150" y="449"/>
                  <a:pt x="149" y="447"/>
                </a:cubicBezTo>
                <a:close/>
                <a:moveTo>
                  <a:pt x="136" y="448"/>
                </a:moveTo>
                <a:cubicBezTo>
                  <a:pt x="138" y="447"/>
                  <a:pt x="140" y="450"/>
                  <a:pt x="141" y="450"/>
                </a:cubicBezTo>
                <a:cubicBezTo>
                  <a:pt x="138" y="451"/>
                  <a:pt x="143" y="454"/>
                  <a:pt x="141" y="455"/>
                </a:cubicBezTo>
                <a:cubicBezTo>
                  <a:pt x="138" y="454"/>
                  <a:pt x="140" y="449"/>
                  <a:pt x="136" y="448"/>
                </a:cubicBezTo>
                <a:close/>
                <a:moveTo>
                  <a:pt x="196" y="451"/>
                </a:moveTo>
                <a:cubicBezTo>
                  <a:pt x="194" y="452"/>
                  <a:pt x="195" y="454"/>
                  <a:pt x="192" y="453"/>
                </a:cubicBezTo>
                <a:cubicBezTo>
                  <a:pt x="193" y="450"/>
                  <a:pt x="192" y="452"/>
                  <a:pt x="189" y="452"/>
                </a:cubicBezTo>
                <a:cubicBezTo>
                  <a:pt x="189" y="450"/>
                  <a:pt x="187" y="451"/>
                  <a:pt x="186" y="450"/>
                </a:cubicBezTo>
                <a:cubicBezTo>
                  <a:pt x="187" y="450"/>
                  <a:pt x="187" y="448"/>
                  <a:pt x="189" y="448"/>
                </a:cubicBezTo>
                <a:cubicBezTo>
                  <a:pt x="186" y="451"/>
                  <a:pt x="195" y="450"/>
                  <a:pt x="197" y="451"/>
                </a:cubicBezTo>
                <a:cubicBezTo>
                  <a:pt x="196" y="452"/>
                  <a:pt x="196" y="452"/>
                  <a:pt x="196" y="451"/>
                </a:cubicBezTo>
                <a:close/>
                <a:moveTo>
                  <a:pt x="134" y="449"/>
                </a:moveTo>
                <a:cubicBezTo>
                  <a:pt x="135" y="449"/>
                  <a:pt x="134" y="451"/>
                  <a:pt x="136" y="451"/>
                </a:cubicBezTo>
                <a:cubicBezTo>
                  <a:pt x="136" y="452"/>
                  <a:pt x="134" y="451"/>
                  <a:pt x="133" y="451"/>
                </a:cubicBezTo>
                <a:cubicBezTo>
                  <a:pt x="133" y="450"/>
                  <a:pt x="133" y="450"/>
                  <a:pt x="134" y="449"/>
                </a:cubicBezTo>
                <a:close/>
                <a:moveTo>
                  <a:pt x="150" y="453"/>
                </a:moveTo>
                <a:cubicBezTo>
                  <a:pt x="152" y="453"/>
                  <a:pt x="152" y="454"/>
                  <a:pt x="154" y="454"/>
                </a:cubicBezTo>
                <a:cubicBezTo>
                  <a:pt x="153" y="455"/>
                  <a:pt x="148" y="454"/>
                  <a:pt x="149" y="457"/>
                </a:cubicBezTo>
                <a:cubicBezTo>
                  <a:pt x="146" y="457"/>
                  <a:pt x="150" y="455"/>
                  <a:pt x="150" y="453"/>
                </a:cubicBezTo>
                <a:close/>
                <a:moveTo>
                  <a:pt x="199" y="459"/>
                </a:moveTo>
                <a:cubicBezTo>
                  <a:pt x="199" y="457"/>
                  <a:pt x="202" y="456"/>
                  <a:pt x="198" y="456"/>
                </a:cubicBezTo>
                <a:cubicBezTo>
                  <a:pt x="199" y="455"/>
                  <a:pt x="200" y="455"/>
                  <a:pt x="202" y="455"/>
                </a:cubicBezTo>
                <a:cubicBezTo>
                  <a:pt x="203" y="455"/>
                  <a:pt x="202" y="454"/>
                  <a:pt x="203" y="453"/>
                </a:cubicBezTo>
                <a:cubicBezTo>
                  <a:pt x="206" y="454"/>
                  <a:pt x="201" y="460"/>
                  <a:pt x="204" y="459"/>
                </a:cubicBezTo>
                <a:cubicBezTo>
                  <a:pt x="204" y="460"/>
                  <a:pt x="203" y="461"/>
                  <a:pt x="203" y="462"/>
                </a:cubicBezTo>
                <a:cubicBezTo>
                  <a:pt x="202" y="462"/>
                  <a:pt x="203" y="461"/>
                  <a:pt x="203" y="460"/>
                </a:cubicBezTo>
                <a:cubicBezTo>
                  <a:pt x="202" y="459"/>
                  <a:pt x="201" y="458"/>
                  <a:pt x="199" y="459"/>
                </a:cubicBezTo>
                <a:close/>
                <a:moveTo>
                  <a:pt x="139" y="458"/>
                </a:moveTo>
                <a:cubicBezTo>
                  <a:pt x="139" y="456"/>
                  <a:pt x="143" y="457"/>
                  <a:pt x="145" y="455"/>
                </a:cubicBezTo>
                <a:cubicBezTo>
                  <a:pt x="145" y="457"/>
                  <a:pt x="145" y="459"/>
                  <a:pt x="142" y="459"/>
                </a:cubicBezTo>
                <a:cubicBezTo>
                  <a:pt x="144" y="456"/>
                  <a:pt x="142" y="458"/>
                  <a:pt x="139" y="458"/>
                </a:cubicBezTo>
                <a:close/>
                <a:moveTo>
                  <a:pt x="194" y="458"/>
                </a:moveTo>
                <a:cubicBezTo>
                  <a:pt x="194" y="457"/>
                  <a:pt x="195" y="458"/>
                  <a:pt x="197" y="458"/>
                </a:cubicBezTo>
                <a:cubicBezTo>
                  <a:pt x="194" y="464"/>
                  <a:pt x="194" y="463"/>
                  <a:pt x="194" y="458"/>
                </a:cubicBezTo>
                <a:close/>
                <a:moveTo>
                  <a:pt x="79" y="459"/>
                </a:moveTo>
                <a:cubicBezTo>
                  <a:pt x="82" y="460"/>
                  <a:pt x="79" y="461"/>
                  <a:pt x="79" y="462"/>
                </a:cubicBezTo>
                <a:cubicBezTo>
                  <a:pt x="77" y="462"/>
                  <a:pt x="77" y="461"/>
                  <a:pt x="77" y="460"/>
                </a:cubicBezTo>
                <a:cubicBezTo>
                  <a:pt x="78" y="460"/>
                  <a:pt x="78" y="460"/>
                  <a:pt x="79" y="459"/>
                </a:cubicBezTo>
                <a:close/>
                <a:moveTo>
                  <a:pt x="79" y="477"/>
                </a:moveTo>
                <a:cubicBezTo>
                  <a:pt x="81" y="478"/>
                  <a:pt x="81" y="476"/>
                  <a:pt x="85" y="477"/>
                </a:cubicBezTo>
                <a:cubicBezTo>
                  <a:pt x="84" y="478"/>
                  <a:pt x="80" y="479"/>
                  <a:pt x="83" y="481"/>
                </a:cubicBezTo>
                <a:cubicBezTo>
                  <a:pt x="82" y="482"/>
                  <a:pt x="80" y="482"/>
                  <a:pt x="78" y="483"/>
                </a:cubicBezTo>
                <a:cubicBezTo>
                  <a:pt x="76" y="480"/>
                  <a:pt x="83" y="483"/>
                  <a:pt x="81" y="480"/>
                </a:cubicBezTo>
                <a:cubicBezTo>
                  <a:pt x="81" y="478"/>
                  <a:pt x="80" y="481"/>
                  <a:pt x="78" y="480"/>
                </a:cubicBezTo>
                <a:cubicBezTo>
                  <a:pt x="77" y="477"/>
                  <a:pt x="77" y="475"/>
                  <a:pt x="77" y="471"/>
                </a:cubicBezTo>
                <a:cubicBezTo>
                  <a:pt x="79" y="470"/>
                  <a:pt x="78" y="471"/>
                  <a:pt x="80" y="471"/>
                </a:cubicBezTo>
                <a:cubicBezTo>
                  <a:pt x="80" y="469"/>
                  <a:pt x="76" y="470"/>
                  <a:pt x="77" y="468"/>
                </a:cubicBezTo>
                <a:cubicBezTo>
                  <a:pt x="79" y="469"/>
                  <a:pt x="79" y="465"/>
                  <a:pt x="77" y="466"/>
                </a:cubicBezTo>
                <a:cubicBezTo>
                  <a:pt x="77" y="465"/>
                  <a:pt x="78" y="464"/>
                  <a:pt x="78" y="463"/>
                </a:cubicBezTo>
                <a:cubicBezTo>
                  <a:pt x="80" y="463"/>
                  <a:pt x="81" y="463"/>
                  <a:pt x="82" y="464"/>
                </a:cubicBezTo>
                <a:cubicBezTo>
                  <a:pt x="83" y="466"/>
                  <a:pt x="80" y="466"/>
                  <a:pt x="80" y="468"/>
                </a:cubicBezTo>
                <a:cubicBezTo>
                  <a:pt x="80" y="469"/>
                  <a:pt x="83" y="468"/>
                  <a:pt x="84" y="469"/>
                </a:cubicBezTo>
                <a:cubicBezTo>
                  <a:pt x="84" y="470"/>
                  <a:pt x="82" y="469"/>
                  <a:pt x="81" y="470"/>
                </a:cubicBezTo>
                <a:cubicBezTo>
                  <a:pt x="82" y="471"/>
                  <a:pt x="85" y="470"/>
                  <a:pt x="84" y="473"/>
                </a:cubicBezTo>
                <a:cubicBezTo>
                  <a:pt x="81" y="473"/>
                  <a:pt x="80" y="471"/>
                  <a:pt x="79" y="472"/>
                </a:cubicBezTo>
                <a:cubicBezTo>
                  <a:pt x="80" y="474"/>
                  <a:pt x="83" y="475"/>
                  <a:pt x="79" y="477"/>
                </a:cubicBezTo>
                <a:close/>
                <a:moveTo>
                  <a:pt x="151" y="464"/>
                </a:moveTo>
                <a:cubicBezTo>
                  <a:pt x="153" y="465"/>
                  <a:pt x="151" y="469"/>
                  <a:pt x="154" y="470"/>
                </a:cubicBezTo>
                <a:cubicBezTo>
                  <a:pt x="152" y="472"/>
                  <a:pt x="151" y="470"/>
                  <a:pt x="153" y="473"/>
                </a:cubicBezTo>
                <a:cubicBezTo>
                  <a:pt x="152" y="473"/>
                  <a:pt x="151" y="474"/>
                  <a:pt x="149" y="473"/>
                </a:cubicBezTo>
                <a:cubicBezTo>
                  <a:pt x="150" y="472"/>
                  <a:pt x="150" y="467"/>
                  <a:pt x="151" y="464"/>
                </a:cubicBezTo>
                <a:close/>
                <a:moveTo>
                  <a:pt x="199" y="464"/>
                </a:moveTo>
                <a:cubicBezTo>
                  <a:pt x="200" y="465"/>
                  <a:pt x="202" y="465"/>
                  <a:pt x="203" y="466"/>
                </a:cubicBezTo>
                <a:cubicBezTo>
                  <a:pt x="205" y="467"/>
                  <a:pt x="200" y="468"/>
                  <a:pt x="203" y="468"/>
                </a:cubicBezTo>
                <a:cubicBezTo>
                  <a:pt x="202" y="469"/>
                  <a:pt x="200" y="469"/>
                  <a:pt x="199" y="469"/>
                </a:cubicBezTo>
                <a:cubicBezTo>
                  <a:pt x="201" y="468"/>
                  <a:pt x="198" y="466"/>
                  <a:pt x="197" y="468"/>
                </a:cubicBezTo>
                <a:cubicBezTo>
                  <a:pt x="195" y="467"/>
                  <a:pt x="200" y="466"/>
                  <a:pt x="199" y="464"/>
                </a:cubicBezTo>
                <a:close/>
                <a:moveTo>
                  <a:pt x="193" y="468"/>
                </a:moveTo>
                <a:cubicBezTo>
                  <a:pt x="194" y="466"/>
                  <a:pt x="196" y="469"/>
                  <a:pt x="196" y="470"/>
                </a:cubicBezTo>
                <a:cubicBezTo>
                  <a:pt x="195" y="470"/>
                  <a:pt x="194" y="470"/>
                  <a:pt x="193" y="470"/>
                </a:cubicBezTo>
                <a:cubicBezTo>
                  <a:pt x="192" y="469"/>
                  <a:pt x="195" y="468"/>
                  <a:pt x="193" y="468"/>
                </a:cubicBezTo>
                <a:close/>
                <a:moveTo>
                  <a:pt x="197" y="471"/>
                </a:moveTo>
                <a:cubicBezTo>
                  <a:pt x="198" y="471"/>
                  <a:pt x="198" y="473"/>
                  <a:pt x="200" y="472"/>
                </a:cubicBezTo>
                <a:cubicBezTo>
                  <a:pt x="198" y="473"/>
                  <a:pt x="198" y="476"/>
                  <a:pt x="196" y="477"/>
                </a:cubicBezTo>
                <a:cubicBezTo>
                  <a:pt x="194" y="475"/>
                  <a:pt x="197" y="474"/>
                  <a:pt x="197" y="471"/>
                </a:cubicBezTo>
                <a:close/>
                <a:moveTo>
                  <a:pt x="183" y="472"/>
                </a:moveTo>
                <a:cubicBezTo>
                  <a:pt x="184" y="472"/>
                  <a:pt x="187" y="472"/>
                  <a:pt x="188" y="473"/>
                </a:cubicBezTo>
                <a:cubicBezTo>
                  <a:pt x="186" y="474"/>
                  <a:pt x="185" y="472"/>
                  <a:pt x="183" y="473"/>
                </a:cubicBezTo>
                <a:cubicBezTo>
                  <a:pt x="183" y="473"/>
                  <a:pt x="183" y="472"/>
                  <a:pt x="183" y="472"/>
                </a:cubicBezTo>
                <a:close/>
                <a:moveTo>
                  <a:pt x="215" y="475"/>
                </a:moveTo>
                <a:cubicBezTo>
                  <a:pt x="218" y="477"/>
                  <a:pt x="214" y="482"/>
                  <a:pt x="218" y="484"/>
                </a:cubicBezTo>
                <a:cubicBezTo>
                  <a:pt x="218" y="485"/>
                  <a:pt x="216" y="484"/>
                  <a:pt x="216" y="484"/>
                </a:cubicBezTo>
                <a:cubicBezTo>
                  <a:pt x="215" y="484"/>
                  <a:pt x="216" y="484"/>
                  <a:pt x="216" y="484"/>
                </a:cubicBezTo>
                <a:cubicBezTo>
                  <a:pt x="213" y="487"/>
                  <a:pt x="211" y="481"/>
                  <a:pt x="208" y="483"/>
                </a:cubicBezTo>
                <a:cubicBezTo>
                  <a:pt x="208" y="480"/>
                  <a:pt x="212" y="483"/>
                  <a:pt x="214" y="483"/>
                </a:cubicBezTo>
                <a:cubicBezTo>
                  <a:pt x="214" y="482"/>
                  <a:pt x="215" y="482"/>
                  <a:pt x="216" y="482"/>
                </a:cubicBezTo>
                <a:cubicBezTo>
                  <a:pt x="213" y="480"/>
                  <a:pt x="214" y="477"/>
                  <a:pt x="215" y="475"/>
                </a:cubicBezTo>
                <a:close/>
                <a:moveTo>
                  <a:pt x="160" y="476"/>
                </a:moveTo>
                <a:cubicBezTo>
                  <a:pt x="163" y="476"/>
                  <a:pt x="163" y="477"/>
                  <a:pt x="163" y="479"/>
                </a:cubicBezTo>
                <a:cubicBezTo>
                  <a:pt x="161" y="479"/>
                  <a:pt x="160" y="478"/>
                  <a:pt x="160" y="476"/>
                </a:cubicBezTo>
                <a:close/>
                <a:moveTo>
                  <a:pt x="185" y="481"/>
                </a:moveTo>
                <a:cubicBezTo>
                  <a:pt x="185" y="483"/>
                  <a:pt x="179" y="484"/>
                  <a:pt x="179" y="481"/>
                </a:cubicBezTo>
                <a:cubicBezTo>
                  <a:pt x="182" y="482"/>
                  <a:pt x="182" y="480"/>
                  <a:pt x="185" y="481"/>
                </a:cubicBezTo>
                <a:close/>
                <a:moveTo>
                  <a:pt x="161" y="481"/>
                </a:moveTo>
                <a:cubicBezTo>
                  <a:pt x="164" y="481"/>
                  <a:pt x="165" y="483"/>
                  <a:pt x="168" y="483"/>
                </a:cubicBezTo>
                <a:cubicBezTo>
                  <a:pt x="167" y="484"/>
                  <a:pt x="161" y="483"/>
                  <a:pt x="161" y="481"/>
                </a:cubicBezTo>
                <a:close/>
                <a:moveTo>
                  <a:pt x="191" y="488"/>
                </a:moveTo>
                <a:cubicBezTo>
                  <a:pt x="192" y="487"/>
                  <a:pt x="190" y="483"/>
                  <a:pt x="192" y="481"/>
                </a:cubicBezTo>
                <a:cubicBezTo>
                  <a:pt x="197" y="483"/>
                  <a:pt x="190" y="485"/>
                  <a:pt x="192" y="489"/>
                </a:cubicBezTo>
                <a:cubicBezTo>
                  <a:pt x="189" y="490"/>
                  <a:pt x="188" y="486"/>
                  <a:pt x="188" y="489"/>
                </a:cubicBezTo>
                <a:cubicBezTo>
                  <a:pt x="187" y="489"/>
                  <a:pt x="187" y="488"/>
                  <a:pt x="185" y="488"/>
                </a:cubicBezTo>
                <a:cubicBezTo>
                  <a:pt x="186" y="488"/>
                  <a:pt x="186" y="487"/>
                  <a:pt x="185" y="487"/>
                </a:cubicBezTo>
                <a:cubicBezTo>
                  <a:pt x="186" y="486"/>
                  <a:pt x="188" y="487"/>
                  <a:pt x="189" y="486"/>
                </a:cubicBezTo>
                <a:cubicBezTo>
                  <a:pt x="189" y="488"/>
                  <a:pt x="189" y="488"/>
                  <a:pt x="191" y="488"/>
                </a:cubicBezTo>
                <a:close/>
                <a:moveTo>
                  <a:pt x="186" y="491"/>
                </a:moveTo>
                <a:cubicBezTo>
                  <a:pt x="185" y="490"/>
                  <a:pt x="182" y="490"/>
                  <a:pt x="183" y="488"/>
                </a:cubicBezTo>
                <a:cubicBezTo>
                  <a:pt x="185" y="488"/>
                  <a:pt x="186" y="489"/>
                  <a:pt x="186" y="491"/>
                </a:cubicBezTo>
                <a:close/>
                <a:moveTo>
                  <a:pt x="78" y="484"/>
                </a:moveTo>
                <a:cubicBezTo>
                  <a:pt x="79" y="484"/>
                  <a:pt x="79" y="484"/>
                  <a:pt x="80" y="484"/>
                </a:cubicBezTo>
                <a:cubicBezTo>
                  <a:pt x="81" y="486"/>
                  <a:pt x="80" y="486"/>
                  <a:pt x="79" y="486"/>
                </a:cubicBezTo>
                <a:cubicBezTo>
                  <a:pt x="79" y="487"/>
                  <a:pt x="81" y="487"/>
                  <a:pt x="83" y="487"/>
                </a:cubicBezTo>
                <a:cubicBezTo>
                  <a:pt x="81" y="489"/>
                  <a:pt x="82" y="493"/>
                  <a:pt x="78" y="493"/>
                </a:cubicBezTo>
                <a:cubicBezTo>
                  <a:pt x="78" y="492"/>
                  <a:pt x="80" y="491"/>
                  <a:pt x="79" y="490"/>
                </a:cubicBezTo>
                <a:cubicBezTo>
                  <a:pt x="76" y="491"/>
                  <a:pt x="74" y="490"/>
                  <a:pt x="73" y="494"/>
                </a:cubicBezTo>
                <a:cubicBezTo>
                  <a:pt x="70" y="493"/>
                  <a:pt x="74" y="490"/>
                  <a:pt x="72" y="488"/>
                </a:cubicBezTo>
                <a:cubicBezTo>
                  <a:pt x="74" y="490"/>
                  <a:pt x="73" y="490"/>
                  <a:pt x="77" y="490"/>
                </a:cubicBezTo>
                <a:cubicBezTo>
                  <a:pt x="77" y="488"/>
                  <a:pt x="79" y="487"/>
                  <a:pt x="78" y="484"/>
                </a:cubicBezTo>
                <a:close/>
                <a:moveTo>
                  <a:pt x="124" y="485"/>
                </a:moveTo>
                <a:cubicBezTo>
                  <a:pt x="127" y="486"/>
                  <a:pt x="123" y="487"/>
                  <a:pt x="124" y="488"/>
                </a:cubicBezTo>
                <a:cubicBezTo>
                  <a:pt x="124" y="488"/>
                  <a:pt x="123" y="488"/>
                  <a:pt x="123" y="488"/>
                </a:cubicBezTo>
                <a:cubicBezTo>
                  <a:pt x="122" y="489"/>
                  <a:pt x="124" y="489"/>
                  <a:pt x="125" y="489"/>
                </a:cubicBezTo>
                <a:cubicBezTo>
                  <a:pt x="124" y="490"/>
                  <a:pt x="122" y="492"/>
                  <a:pt x="121" y="490"/>
                </a:cubicBezTo>
                <a:cubicBezTo>
                  <a:pt x="122" y="489"/>
                  <a:pt x="122" y="487"/>
                  <a:pt x="122" y="486"/>
                </a:cubicBezTo>
                <a:cubicBezTo>
                  <a:pt x="123" y="486"/>
                  <a:pt x="124" y="486"/>
                  <a:pt x="124" y="485"/>
                </a:cubicBezTo>
                <a:close/>
                <a:moveTo>
                  <a:pt x="151" y="486"/>
                </a:moveTo>
                <a:cubicBezTo>
                  <a:pt x="152" y="486"/>
                  <a:pt x="154" y="486"/>
                  <a:pt x="154" y="488"/>
                </a:cubicBezTo>
                <a:cubicBezTo>
                  <a:pt x="152" y="489"/>
                  <a:pt x="151" y="486"/>
                  <a:pt x="150" y="488"/>
                </a:cubicBezTo>
                <a:cubicBezTo>
                  <a:pt x="148" y="488"/>
                  <a:pt x="151" y="487"/>
                  <a:pt x="151" y="486"/>
                </a:cubicBezTo>
                <a:close/>
                <a:moveTo>
                  <a:pt x="128" y="489"/>
                </a:moveTo>
                <a:cubicBezTo>
                  <a:pt x="130" y="489"/>
                  <a:pt x="129" y="491"/>
                  <a:pt x="133" y="490"/>
                </a:cubicBezTo>
                <a:cubicBezTo>
                  <a:pt x="131" y="492"/>
                  <a:pt x="130" y="491"/>
                  <a:pt x="127" y="491"/>
                </a:cubicBezTo>
                <a:cubicBezTo>
                  <a:pt x="127" y="490"/>
                  <a:pt x="128" y="490"/>
                  <a:pt x="128" y="489"/>
                </a:cubicBezTo>
                <a:close/>
                <a:moveTo>
                  <a:pt x="126" y="490"/>
                </a:moveTo>
                <a:cubicBezTo>
                  <a:pt x="125" y="491"/>
                  <a:pt x="125" y="492"/>
                  <a:pt x="125" y="493"/>
                </a:cubicBezTo>
                <a:cubicBezTo>
                  <a:pt x="124" y="493"/>
                  <a:pt x="123" y="493"/>
                  <a:pt x="122" y="493"/>
                </a:cubicBezTo>
                <a:cubicBezTo>
                  <a:pt x="122" y="491"/>
                  <a:pt x="124" y="491"/>
                  <a:pt x="126" y="490"/>
                </a:cubicBezTo>
                <a:close/>
                <a:moveTo>
                  <a:pt x="153" y="492"/>
                </a:moveTo>
                <a:cubicBezTo>
                  <a:pt x="151" y="492"/>
                  <a:pt x="151" y="493"/>
                  <a:pt x="149" y="493"/>
                </a:cubicBezTo>
                <a:cubicBezTo>
                  <a:pt x="148" y="494"/>
                  <a:pt x="152" y="495"/>
                  <a:pt x="149" y="495"/>
                </a:cubicBezTo>
                <a:cubicBezTo>
                  <a:pt x="145" y="495"/>
                  <a:pt x="150" y="493"/>
                  <a:pt x="148" y="491"/>
                </a:cubicBezTo>
                <a:cubicBezTo>
                  <a:pt x="150" y="491"/>
                  <a:pt x="152" y="493"/>
                  <a:pt x="153" y="491"/>
                </a:cubicBezTo>
                <a:cubicBezTo>
                  <a:pt x="154" y="494"/>
                  <a:pt x="156" y="495"/>
                  <a:pt x="157" y="497"/>
                </a:cubicBezTo>
                <a:cubicBezTo>
                  <a:pt x="154" y="497"/>
                  <a:pt x="154" y="494"/>
                  <a:pt x="153" y="492"/>
                </a:cubicBezTo>
                <a:close/>
                <a:moveTo>
                  <a:pt x="170" y="494"/>
                </a:moveTo>
                <a:cubicBezTo>
                  <a:pt x="172" y="494"/>
                  <a:pt x="170" y="496"/>
                  <a:pt x="171" y="497"/>
                </a:cubicBezTo>
                <a:cubicBezTo>
                  <a:pt x="170" y="497"/>
                  <a:pt x="168" y="497"/>
                  <a:pt x="167" y="497"/>
                </a:cubicBezTo>
                <a:cubicBezTo>
                  <a:pt x="167" y="496"/>
                  <a:pt x="169" y="496"/>
                  <a:pt x="170" y="496"/>
                </a:cubicBezTo>
                <a:cubicBezTo>
                  <a:pt x="170" y="495"/>
                  <a:pt x="170" y="495"/>
                  <a:pt x="170" y="494"/>
                </a:cubicBezTo>
                <a:close/>
                <a:moveTo>
                  <a:pt x="172" y="501"/>
                </a:moveTo>
                <a:cubicBezTo>
                  <a:pt x="171" y="501"/>
                  <a:pt x="170" y="500"/>
                  <a:pt x="171" y="498"/>
                </a:cubicBezTo>
                <a:cubicBezTo>
                  <a:pt x="175" y="498"/>
                  <a:pt x="176" y="497"/>
                  <a:pt x="179" y="497"/>
                </a:cubicBezTo>
                <a:cubicBezTo>
                  <a:pt x="180" y="500"/>
                  <a:pt x="178" y="501"/>
                  <a:pt x="178" y="503"/>
                </a:cubicBezTo>
                <a:cubicBezTo>
                  <a:pt x="176" y="502"/>
                  <a:pt x="175" y="500"/>
                  <a:pt x="174" y="499"/>
                </a:cubicBezTo>
                <a:cubicBezTo>
                  <a:pt x="173" y="500"/>
                  <a:pt x="173" y="502"/>
                  <a:pt x="171" y="502"/>
                </a:cubicBezTo>
                <a:cubicBezTo>
                  <a:pt x="169" y="502"/>
                  <a:pt x="171" y="501"/>
                  <a:pt x="172" y="501"/>
                </a:cubicBezTo>
                <a:close/>
                <a:moveTo>
                  <a:pt x="168" y="499"/>
                </a:moveTo>
                <a:cubicBezTo>
                  <a:pt x="167" y="502"/>
                  <a:pt x="167" y="501"/>
                  <a:pt x="166" y="503"/>
                </a:cubicBezTo>
                <a:cubicBezTo>
                  <a:pt x="165" y="501"/>
                  <a:pt x="164" y="500"/>
                  <a:pt x="163" y="499"/>
                </a:cubicBezTo>
                <a:cubicBezTo>
                  <a:pt x="165" y="497"/>
                  <a:pt x="165" y="500"/>
                  <a:pt x="168" y="499"/>
                </a:cubicBezTo>
                <a:close/>
                <a:moveTo>
                  <a:pt x="98" y="503"/>
                </a:moveTo>
                <a:cubicBezTo>
                  <a:pt x="98" y="505"/>
                  <a:pt x="95" y="504"/>
                  <a:pt x="95" y="505"/>
                </a:cubicBezTo>
                <a:cubicBezTo>
                  <a:pt x="97" y="506"/>
                  <a:pt x="100" y="503"/>
                  <a:pt x="100" y="507"/>
                </a:cubicBezTo>
                <a:cubicBezTo>
                  <a:pt x="97" y="506"/>
                  <a:pt x="98" y="507"/>
                  <a:pt x="94" y="507"/>
                </a:cubicBezTo>
                <a:cubicBezTo>
                  <a:pt x="94" y="505"/>
                  <a:pt x="94" y="503"/>
                  <a:pt x="98" y="503"/>
                </a:cubicBezTo>
                <a:close/>
                <a:moveTo>
                  <a:pt x="104" y="514"/>
                </a:moveTo>
                <a:cubicBezTo>
                  <a:pt x="107" y="513"/>
                  <a:pt x="108" y="516"/>
                  <a:pt x="109" y="514"/>
                </a:cubicBezTo>
                <a:cubicBezTo>
                  <a:pt x="110" y="514"/>
                  <a:pt x="109" y="515"/>
                  <a:pt x="110" y="516"/>
                </a:cubicBezTo>
                <a:cubicBezTo>
                  <a:pt x="109" y="515"/>
                  <a:pt x="109" y="516"/>
                  <a:pt x="109" y="516"/>
                </a:cubicBezTo>
                <a:cubicBezTo>
                  <a:pt x="109" y="514"/>
                  <a:pt x="104" y="516"/>
                  <a:pt x="104" y="514"/>
                </a:cubicBezTo>
                <a:close/>
                <a:moveTo>
                  <a:pt x="101" y="516"/>
                </a:moveTo>
                <a:cubicBezTo>
                  <a:pt x="98" y="514"/>
                  <a:pt x="99" y="516"/>
                  <a:pt x="96" y="516"/>
                </a:cubicBezTo>
                <a:cubicBezTo>
                  <a:pt x="95" y="514"/>
                  <a:pt x="102" y="513"/>
                  <a:pt x="101" y="516"/>
                </a:cubicBezTo>
                <a:close/>
                <a:moveTo>
                  <a:pt x="98" y="519"/>
                </a:moveTo>
                <a:cubicBezTo>
                  <a:pt x="99" y="518"/>
                  <a:pt x="103" y="520"/>
                  <a:pt x="103" y="521"/>
                </a:cubicBezTo>
                <a:cubicBezTo>
                  <a:pt x="100" y="522"/>
                  <a:pt x="100" y="520"/>
                  <a:pt x="98" y="519"/>
                </a:cubicBezTo>
                <a:close/>
                <a:moveTo>
                  <a:pt x="104" y="524"/>
                </a:moveTo>
                <a:cubicBezTo>
                  <a:pt x="104" y="525"/>
                  <a:pt x="103" y="526"/>
                  <a:pt x="103" y="525"/>
                </a:cubicBezTo>
                <a:cubicBezTo>
                  <a:pt x="102" y="525"/>
                  <a:pt x="102" y="526"/>
                  <a:pt x="102" y="527"/>
                </a:cubicBezTo>
                <a:cubicBezTo>
                  <a:pt x="100" y="527"/>
                  <a:pt x="100" y="525"/>
                  <a:pt x="99" y="524"/>
                </a:cubicBezTo>
                <a:cubicBezTo>
                  <a:pt x="101" y="523"/>
                  <a:pt x="103" y="523"/>
                  <a:pt x="104" y="524"/>
                </a:cubicBezTo>
                <a:close/>
                <a:moveTo>
                  <a:pt x="97" y="523"/>
                </a:moveTo>
                <a:cubicBezTo>
                  <a:pt x="98" y="523"/>
                  <a:pt x="97" y="527"/>
                  <a:pt x="94" y="527"/>
                </a:cubicBezTo>
                <a:cubicBezTo>
                  <a:pt x="93" y="526"/>
                  <a:pt x="93" y="525"/>
                  <a:pt x="93" y="524"/>
                </a:cubicBezTo>
                <a:cubicBezTo>
                  <a:pt x="95" y="524"/>
                  <a:pt x="97" y="524"/>
                  <a:pt x="97" y="523"/>
                </a:cubicBezTo>
                <a:close/>
                <a:moveTo>
                  <a:pt x="160" y="527"/>
                </a:moveTo>
                <a:cubicBezTo>
                  <a:pt x="161" y="526"/>
                  <a:pt x="164" y="526"/>
                  <a:pt x="165" y="525"/>
                </a:cubicBezTo>
                <a:cubicBezTo>
                  <a:pt x="166" y="525"/>
                  <a:pt x="165" y="527"/>
                  <a:pt x="167" y="527"/>
                </a:cubicBezTo>
                <a:cubicBezTo>
                  <a:pt x="166" y="528"/>
                  <a:pt x="165" y="527"/>
                  <a:pt x="163" y="528"/>
                </a:cubicBezTo>
                <a:cubicBezTo>
                  <a:pt x="163" y="529"/>
                  <a:pt x="163" y="531"/>
                  <a:pt x="163" y="532"/>
                </a:cubicBezTo>
                <a:cubicBezTo>
                  <a:pt x="162" y="533"/>
                  <a:pt x="161" y="531"/>
                  <a:pt x="160" y="532"/>
                </a:cubicBezTo>
                <a:cubicBezTo>
                  <a:pt x="159" y="531"/>
                  <a:pt x="162" y="529"/>
                  <a:pt x="160" y="527"/>
                </a:cubicBezTo>
                <a:close/>
                <a:moveTo>
                  <a:pt x="99" y="527"/>
                </a:moveTo>
                <a:cubicBezTo>
                  <a:pt x="101" y="528"/>
                  <a:pt x="101" y="529"/>
                  <a:pt x="101" y="530"/>
                </a:cubicBezTo>
                <a:cubicBezTo>
                  <a:pt x="99" y="531"/>
                  <a:pt x="97" y="534"/>
                  <a:pt x="95" y="532"/>
                </a:cubicBezTo>
                <a:cubicBezTo>
                  <a:pt x="95" y="528"/>
                  <a:pt x="99" y="530"/>
                  <a:pt x="99" y="527"/>
                </a:cubicBezTo>
                <a:close/>
                <a:moveTo>
                  <a:pt x="106" y="528"/>
                </a:moveTo>
                <a:cubicBezTo>
                  <a:pt x="108" y="529"/>
                  <a:pt x="104" y="530"/>
                  <a:pt x="106" y="532"/>
                </a:cubicBezTo>
                <a:cubicBezTo>
                  <a:pt x="103" y="532"/>
                  <a:pt x="104" y="529"/>
                  <a:pt x="101" y="528"/>
                </a:cubicBezTo>
                <a:cubicBezTo>
                  <a:pt x="104" y="526"/>
                  <a:pt x="105" y="530"/>
                  <a:pt x="106" y="528"/>
                </a:cubicBezTo>
                <a:close/>
                <a:moveTo>
                  <a:pt x="110" y="529"/>
                </a:moveTo>
                <a:cubicBezTo>
                  <a:pt x="112" y="532"/>
                  <a:pt x="115" y="527"/>
                  <a:pt x="116" y="531"/>
                </a:cubicBezTo>
                <a:cubicBezTo>
                  <a:pt x="114" y="529"/>
                  <a:pt x="112" y="532"/>
                  <a:pt x="115" y="532"/>
                </a:cubicBezTo>
                <a:cubicBezTo>
                  <a:pt x="113" y="534"/>
                  <a:pt x="109" y="531"/>
                  <a:pt x="108" y="530"/>
                </a:cubicBezTo>
                <a:cubicBezTo>
                  <a:pt x="109" y="530"/>
                  <a:pt x="109" y="530"/>
                  <a:pt x="110" y="529"/>
                </a:cubicBezTo>
                <a:close/>
                <a:moveTo>
                  <a:pt x="103" y="543"/>
                </a:moveTo>
                <a:cubicBezTo>
                  <a:pt x="102" y="546"/>
                  <a:pt x="102" y="549"/>
                  <a:pt x="98" y="549"/>
                </a:cubicBezTo>
                <a:cubicBezTo>
                  <a:pt x="100" y="549"/>
                  <a:pt x="98" y="546"/>
                  <a:pt x="101" y="545"/>
                </a:cubicBezTo>
                <a:cubicBezTo>
                  <a:pt x="99" y="545"/>
                  <a:pt x="99" y="545"/>
                  <a:pt x="98" y="543"/>
                </a:cubicBezTo>
                <a:cubicBezTo>
                  <a:pt x="100" y="542"/>
                  <a:pt x="101" y="544"/>
                  <a:pt x="103" y="543"/>
                </a:cubicBezTo>
                <a:close/>
                <a:moveTo>
                  <a:pt x="98" y="540"/>
                </a:moveTo>
                <a:cubicBezTo>
                  <a:pt x="99" y="540"/>
                  <a:pt x="100" y="540"/>
                  <a:pt x="101" y="540"/>
                </a:cubicBezTo>
                <a:cubicBezTo>
                  <a:pt x="99" y="539"/>
                  <a:pt x="100" y="535"/>
                  <a:pt x="97" y="535"/>
                </a:cubicBezTo>
                <a:cubicBezTo>
                  <a:pt x="97" y="533"/>
                  <a:pt x="101" y="534"/>
                  <a:pt x="102" y="532"/>
                </a:cubicBezTo>
                <a:cubicBezTo>
                  <a:pt x="105" y="534"/>
                  <a:pt x="104" y="539"/>
                  <a:pt x="108" y="540"/>
                </a:cubicBezTo>
                <a:cubicBezTo>
                  <a:pt x="107" y="541"/>
                  <a:pt x="105" y="541"/>
                  <a:pt x="104" y="543"/>
                </a:cubicBezTo>
                <a:cubicBezTo>
                  <a:pt x="102" y="542"/>
                  <a:pt x="98" y="542"/>
                  <a:pt x="98" y="540"/>
                </a:cubicBezTo>
                <a:close/>
                <a:moveTo>
                  <a:pt x="125" y="537"/>
                </a:moveTo>
                <a:cubicBezTo>
                  <a:pt x="127" y="538"/>
                  <a:pt x="127" y="537"/>
                  <a:pt x="129" y="538"/>
                </a:cubicBezTo>
                <a:cubicBezTo>
                  <a:pt x="129" y="540"/>
                  <a:pt x="125" y="538"/>
                  <a:pt x="123" y="540"/>
                </a:cubicBezTo>
                <a:cubicBezTo>
                  <a:pt x="121" y="539"/>
                  <a:pt x="126" y="538"/>
                  <a:pt x="125" y="537"/>
                </a:cubicBezTo>
                <a:close/>
                <a:moveTo>
                  <a:pt x="166" y="538"/>
                </a:moveTo>
                <a:cubicBezTo>
                  <a:pt x="169" y="538"/>
                  <a:pt x="170" y="544"/>
                  <a:pt x="166" y="543"/>
                </a:cubicBezTo>
                <a:cubicBezTo>
                  <a:pt x="168" y="541"/>
                  <a:pt x="165" y="541"/>
                  <a:pt x="166" y="538"/>
                </a:cubicBezTo>
                <a:close/>
                <a:moveTo>
                  <a:pt x="124" y="542"/>
                </a:moveTo>
                <a:cubicBezTo>
                  <a:pt x="127" y="543"/>
                  <a:pt x="126" y="546"/>
                  <a:pt x="125" y="547"/>
                </a:cubicBezTo>
                <a:cubicBezTo>
                  <a:pt x="122" y="546"/>
                  <a:pt x="125" y="545"/>
                  <a:pt x="124" y="542"/>
                </a:cubicBezTo>
                <a:close/>
                <a:moveTo>
                  <a:pt x="110" y="551"/>
                </a:moveTo>
                <a:cubicBezTo>
                  <a:pt x="110" y="550"/>
                  <a:pt x="110" y="549"/>
                  <a:pt x="110" y="548"/>
                </a:cubicBezTo>
                <a:cubicBezTo>
                  <a:pt x="113" y="548"/>
                  <a:pt x="112" y="547"/>
                  <a:pt x="114" y="548"/>
                </a:cubicBezTo>
                <a:cubicBezTo>
                  <a:pt x="114" y="549"/>
                  <a:pt x="113" y="548"/>
                  <a:pt x="112" y="549"/>
                </a:cubicBezTo>
                <a:cubicBezTo>
                  <a:pt x="112" y="550"/>
                  <a:pt x="113" y="550"/>
                  <a:pt x="113" y="551"/>
                </a:cubicBezTo>
                <a:cubicBezTo>
                  <a:pt x="114" y="551"/>
                  <a:pt x="115" y="551"/>
                  <a:pt x="115" y="551"/>
                </a:cubicBezTo>
                <a:cubicBezTo>
                  <a:pt x="117" y="553"/>
                  <a:pt x="112" y="551"/>
                  <a:pt x="110" y="551"/>
                </a:cubicBezTo>
                <a:close/>
                <a:moveTo>
                  <a:pt x="98" y="553"/>
                </a:moveTo>
                <a:cubicBezTo>
                  <a:pt x="99" y="553"/>
                  <a:pt x="101" y="552"/>
                  <a:pt x="104" y="552"/>
                </a:cubicBezTo>
                <a:cubicBezTo>
                  <a:pt x="100" y="554"/>
                  <a:pt x="103" y="554"/>
                  <a:pt x="104" y="558"/>
                </a:cubicBezTo>
                <a:cubicBezTo>
                  <a:pt x="101" y="558"/>
                  <a:pt x="101" y="556"/>
                  <a:pt x="102" y="555"/>
                </a:cubicBezTo>
                <a:cubicBezTo>
                  <a:pt x="99" y="556"/>
                  <a:pt x="99" y="554"/>
                  <a:pt x="97" y="554"/>
                </a:cubicBezTo>
                <a:cubicBezTo>
                  <a:pt x="96" y="553"/>
                  <a:pt x="102" y="554"/>
                  <a:pt x="98" y="553"/>
                </a:cubicBezTo>
                <a:close/>
                <a:moveTo>
                  <a:pt x="182" y="556"/>
                </a:moveTo>
                <a:cubicBezTo>
                  <a:pt x="185" y="554"/>
                  <a:pt x="187" y="558"/>
                  <a:pt x="188" y="559"/>
                </a:cubicBezTo>
                <a:cubicBezTo>
                  <a:pt x="188" y="560"/>
                  <a:pt x="186" y="559"/>
                  <a:pt x="185" y="560"/>
                </a:cubicBezTo>
                <a:cubicBezTo>
                  <a:pt x="185" y="558"/>
                  <a:pt x="184" y="556"/>
                  <a:pt x="182" y="556"/>
                </a:cubicBezTo>
                <a:close/>
                <a:moveTo>
                  <a:pt x="113" y="556"/>
                </a:moveTo>
                <a:cubicBezTo>
                  <a:pt x="115" y="557"/>
                  <a:pt x="114" y="556"/>
                  <a:pt x="117" y="556"/>
                </a:cubicBezTo>
                <a:cubicBezTo>
                  <a:pt x="117" y="557"/>
                  <a:pt x="117" y="557"/>
                  <a:pt x="117" y="558"/>
                </a:cubicBezTo>
                <a:cubicBezTo>
                  <a:pt x="113" y="555"/>
                  <a:pt x="114" y="561"/>
                  <a:pt x="111" y="559"/>
                </a:cubicBezTo>
                <a:cubicBezTo>
                  <a:pt x="112" y="558"/>
                  <a:pt x="114" y="558"/>
                  <a:pt x="113" y="556"/>
                </a:cubicBezTo>
                <a:close/>
                <a:moveTo>
                  <a:pt x="103" y="561"/>
                </a:moveTo>
                <a:cubicBezTo>
                  <a:pt x="101" y="559"/>
                  <a:pt x="98" y="562"/>
                  <a:pt x="98" y="558"/>
                </a:cubicBezTo>
                <a:cubicBezTo>
                  <a:pt x="101" y="558"/>
                  <a:pt x="102" y="559"/>
                  <a:pt x="105" y="559"/>
                </a:cubicBezTo>
                <a:cubicBezTo>
                  <a:pt x="104" y="561"/>
                  <a:pt x="107" y="561"/>
                  <a:pt x="107" y="563"/>
                </a:cubicBezTo>
                <a:cubicBezTo>
                  <a:pt x="105" y="561"/>
                  <a:pt x="99" y="565"/>
                  <a:pt x="99" y="561"/>
                </a:cubicBezTo>
                <a:cubicBezTo>
                  <a:pt x="101" y="560"/>
                  <a:pt x="100" y="561"/>
                  <a:pt x="103" y="561"/>
                </a:cubicBezTo>
                <a:close/>
                <a:moveTo>
                  <a:pt x="166" y="562"/>
                </a:moveTo>
                <a:cubicBezTo>
                  <a:pt x="163" y="563"/>
                  <a:pt x="168" y="564"/>
                  <a:pt x="167" y="565"/>
                </a:cubicBezTo>
                <a:cubicBezTo>
                  <a:pt x="164" y="564"/>
                  <a:pt x="167" y="568"/>
                  <a:pt x="164" y="567"/>
                </a:cubicBezTo>
                <a:cubicBezTo>
                  <a:pt x="165" y="565"/>
                  <a:pt x="164" y="562"/>
                  <a:pt x="160" y="564"/>
                </a:cubicBezTo>
                <a:cubicBezTo>
                  <a:pt x="162" y="562"/>
                  <a:pt x="163" y="561"/>
                  <a:pt x="166" y="560"/>
                </a:cubicBezTo>
                <a:cubicBezTo>
                  <a:pt x="164" y="562"/>
                  <a:pt x="169" y="561"/>
                  <a:pt x="168" y="563"/>
                </a:cubicBezTo>
                <a:cubicBezTo>
                  <a:pt x="167" y="563"/>
                  <a:pt x="166" y="563"/>
                  <a:pt x="166" y="562"/>
                </a:cubicBezTo>
                <a:close/>
                <a:moveTo>
                  <a:pt x="115" y="567"/>
                </a:moveTo>
                <a:cubicBezTo>
                  <a:pt x="114" y="567"/>
                  <a:pt x="112" y="567"/>
                  <a:pt x="110" y="566"/>
                </a:cubicBezTo>
                <a:cubicBezTo>
                  <a:pt x="113" y="564"/>
                  <a:pt x="109" y="564"/>
                  <a:pt x="110" y="562"/>
                </a:cubicBezTo>
                <a:cubicBezTo>
                  <a:pt x="110" y="562"/>
                  <a:pt x="111" y="562"/>
                  <a:pt x="111" y="561"/>
                </a:cubicBezTo>
                <a:cubicBezTo>
                  <a:pt x="114" y="562"/>
                  <a:pt x="113" y="567"/>
                  <a:pt x="117" y="567"/>
                </a:cubicBezTo>
                <a:cubicBezTo>
                  <a:pt x="117" y="569"/>
                  <a:pt x="116" y="571"/>
                  <a:pt x="116" y="573"/>
                </a:cubicBezTo>
                <a:cubicBezTo>
                  <a:pt x="114" y="573"/>
                  <a:pt x="114" y="569"/>
                  <a:pt x="114" y="573"/>
                </a:cubicBezTo>
                <a:cubicBezTo>
                  <a:pt x="111" y="572"/>
                  <a:pt x="111" y="568"/>
                  <a:pt x="115" y="567"/>
                </a:cubicBezTo>
                <a:close/>
                <a:moveTo>
                  <a:pt x="175" y="562"/>
                </a:moveTo>
                <a:cubicBezTo>
                  <a:pt x="177" y="562"/>
                  <a:pt x="177" y="565"/>
                  <a:pt x="176" y="565"/>
                </a:cubicBezTo>
                <a:cubicBezTo>
                  <a:pt x="174" y="565"/>
                  <a:pt x="176" y="563"/>
                  <a:pt x="175" y="562"/>
                </a:cubicBezTo>
                <a:close/>
                <a:moveTo>
                  <a:pt x="90" y="564"/>
                </a:moveTo>
                <a:cubicBezTo>
                  <a:pt x="92" y="564"/>
                  <a:pt x="92" y="566"/>
                  <a:pt x="92" y="568"/>
                </a:cubicBezTo>
                <a:cubicBezTo>
                  <a:pt x="88" y="568"/>
                  <a:pt x="89" y="566"/>
                  <a:pt x="90" y="564"/>
                </a:cubicBezTo>
                <a:close/>
                <a:moveTo>
                  <a:pt x="103" y="564"/>
                </a:moveTo>
                <a:cubicBezTo>
                  <a:pt x="105" y="564"/>
                  <a:pt x="105" y="565"/>
                  <a:pt x="106" y="565"/>
                </a:cubicBezTo>
                <a:cubicBezTo>
                  <a:pt x="106" y="566"/>
                  <a:pt x="105" y="566"/>
                  <a:pt x="104" y="567"/>
                </a:cubicBezTo>
                <a:cubicBezTo>
                  <a:pt x="107" y="567"/>
                  <a:pt x="106" y="566"/>
                  <a:pt x="108" y="567"/>
                </a:cubicBezTo>
                <a:cubicBezTo>
                  <a:pt x="107" y="569"/>
                  <a:pt x="110" y="569"/>
                  <a:pt x="108" y="571"/>
                </a:cubicBezTo>
                <a:cubicBezTo>
                  <a:pt x="105" y="570"/>
                  <a:pt x="107" y="570"/>
                  <a:pt x="104" y="571"/>
                </a:cubicBezTo>
                <a:cubicBezTo>
                  <a:pt x="102" y="568"/>
                  <a:pt x="104" y="567"/>
                  <a:pt x="103" y="564"/>
                </a:cubicBezTo>
                <a:close/>
                <a:moveTo>
                  <a:pt x="128" y="573"/>
                </a:moveTo>
                <a:cubicBezTo>
                  <a:pt x="127" y="575"/>
                  <a:pt x="129" y="574"/>
                  <a:pt x="129" y="576"/>
                </a:cubicBezTo>
                <a:cubicBezTo>
                  <a:pt x="131" y="576"/>
                  <a:pt x="130" y="573"/>
                  <a:pt x="130" y="573"/>
                </a:cubicBezTo>
                <a:cubicBezTo>
                  <a:pt x="133" y="572"/>
                  <a:pt x="132" y="576"/>
                  <a:pt x="131" y="576"/>
                </a:cubicBezTo>
                <a:cubicBezTo>
                  <a:pt x="128" y="575"/>
                  <a:pt x="127" y="577"/>
                  <a:pt x="129" y="579"/>
                </a:cubicBezTo>
                <a:cubicBezTo>
                  <a:pt x="126" y="579"/>
                  <a:pt x="126" y="577"/>
                  <a:pt x="123" y="578"/>
                </a:cubicBezTo>
                <a:cubicBezTo>
                  <a:pt x="124" y="577"/>
                  <a:pt x="127" y="574"/>
                  <a:pt x="123" y="574"/>
                </a:cubicBezTo>
                <a:cubicBezTo>
                  <a:pt x="128" y="572"/>
                  <a:pt x="119" y="572"/>
                  <a:pt x="125" y="570"/>
                </a:cubicBezTo>
                <a:cubicBezTo>
                  <a:pt x="125" y="569"/>
                  <a:pt x="124" y="569"/>
                  <a:pt x="123" y="569"/>
                </a:cubicBezTo>
                <a:cubicBezTo>
                  <a:pt x="123" y="568"/>
                  <a:pt x="124" y="566"/>
                  <a:pt x="127" y="567"/>
                </a:cubicBezTo>
                <a:cubicBezTo>
                  <a:pt x="125" y="568"/>
                  <a:pt x="127" y="570"/>
                  <a:pt x="129" y="569"/>
                </a:cubicBezTo>
                <a:cubicBezTo>
                  <a:pt x="128" y="569"/>
                  <a:pt x="128" y="572"/>
                  <a:pt x="128" y="573"/>
                </a:cubicBezTo>
                <a:close/>
                <a:moveTo>
                  <a:pt x="136" y="567"/>
                </a:moveTo>
                <a:cubicBezTo>
                  <a:pt x="138" y="568"/>
                  <a:pt x="137" y="569"/>
                  <a:pt x="135" y="569"/>
                </a:cubicBezTo>
                <a:cubicBezTo>
                  <a:pt x="136" y="570"/>
                  <a:pt x="138" y="569"/>
                  <a:pt x="137" y="571"/>
                </a:cubicBezTo>
                <a:cubicBezTo>
                  <a:pt x="135" y="571"/>
                  <a:pt x="134" y="571"/>
                  <a:pt x="133" y="571"/>
                </a:cubicBezTo>
                <a:cubicBezTo>
                  <a:pt x="133" y="570"/>
                  <a:pt x="133" y="569"/>
                  <a:pt x="133" y="569"/>
                </a:cubicBezTo>
                <a:cubicBezTo>
                  <a:pt x="133" y="568"/>
                  <a:pt x="136" y="569"/>
                  <a:pt x="136" y="567"/>
                </a:cubicBezTo>
                <a:close/>
                <a:moveTo>
                  <a:pt x="174" y="570"/>
                </a:moveTo>
                <a:cubicBezTo>
                  <a:pt x="175" y="570"/>
                  <a:pt x="177" y="571"/>
                  <a:pt x="179" y="571"/>
                </a:cubicBezTo>
                <a:cubicBezTo>
                  <a:pt x="179" y="572"/>
                  <a:pt x="178" y="572"/>
                  <a:pt x="178" y="573"/>
                </a:cubicBezTo>
                <a:cubicBezTo>
                  <a:pt x="175" y="572"/>
                  <a:pt x="177" y="571"/>
                  <a:pt x="173" y="572"/>
                </a:cubicBezTo>
                <a:cubicBezTo>
                  <a:pt x="174" y="571"/>
                  <a:pt x="174" y="571"/>
                  <a:pt x="174" y="570"/>
                </a:cubicBezTo>
                <a:close/>
                <a:moveTo>
                  <a:pt x="109" y="571"/>
                </a:moveTo>
                <a:cubicBezTo>
                  <a:pt x="110" y="571"/>
                  <a:pt x="111" y="572"/>
                  <a:pt x="110" y="573"/>
                </a:cubicBezTo>
                <a:cubicBezTo>
                  <a:pt x="109" y="573"/>
                  <a:pt x="109" y="574"/>
                  <a:pt x="107" y="574"/>
                </a:cubicBezTo>
                <a:cubicBezTo>
                  <a:pt x="106" y="572"/>
                  <a:pt x="108" y="572"/>
                  <a:pt x="109" y="571"/>
                </a:cubicBezTo>
                <a:close/>
                <a:moveTo>
                  <a:pt x="170" y="571"/>
                </a:moveTo>
                <a:cubicBezTo>
                  <a:pt x="174" y="573"/>
                  <a:pt x="171" y="578"/>
                  <a:pt x="168" y="578"/>
                </a:cubicBezTo>
                <a:cubicBezTo>
                  <a:pt x="167" y="575"/>
                  <a:pt x="169" y="574"/>
                  <a:pt x="171" y="573"/>
                </a:cubicBezTo>
                <a:cubicBezTo>
                  <a:pt x="170" y="573"/>
                  <a:pt x="170" y="572"/>
                  <a:pt x="170" y="571"/>
                </a:cubicBezTo>
                <a:close/>
                <a:moveTo>
                  <a:pt x="103" y="573"/>
                </a:moveTo>
                <a:cubicBezTo>
                  <a:pt x="103" y="571"/>
                  <a:pt x="105" y="573"/>
                  <a:pt x="106" y="573"/>
                </a:cubicBezTo>
                <a:cubicBezTo>
                  <a:pt x="106" y="574"/>
                  <a:pt x="106" y="576"/>
                  <a:pt x="104" y="576"/>
                </a:cubicBezTo>
                <a:cubicBezTo>
                  <a:pt x="103" y="575"/>
                  <a:pt x="104" y="575"/>
                  <a:pt x="104" y="574"/>
                </a:cubicBezTo>
                <a:cubicBezTo>
                  <a:pt x="104" y="573"/>
                  <a:pt x="104" y="573"/>
                  <a:pt x="103" y="573"/>
                </a:cubicBezTo>
                <a:close/>
                <a:moveTo>
                  <a:pt x="137" y="573"/>
                </a:moveTo>
                <a:cubicBezTo>
                  <a:pt x="136" y="575"/>
                  <a:pt x="135" y="575"/>
                  <a:pt x="133" y="573"/>
                </a:cubicBezTo>
                <a:cubicBezTo>
                  <a:pt x="133" y="572"/>
                  <a:pt x="136" y="572"/>
                  <a:pt x="137" y="573"/>
                </a:cubicBezTo>
                <a:close/>
                <a:moveTo>
                  <a:pt x="188" y="573"/>
                </a:moveTo>
                <a:cubicBezTo>
                  <a:pt x="189" y="577"/>
                  <a:pt x="192" y="573"/>
                  <a:pt x="196" y="573"/>
                </a:cubicBezTo>
                <a:cubicBezTo>
                  <a:pt x="195" y="575"/>
                  <a:pt x="194" y="577"/>
                  <a:pt x="193" y="580"/>
                </a:cubicBezTo>
                <a:cubicBezTo>
                  <a:pt x="193" y="580"/>
                  <a:pt x="196" y="580"/>
                  <a:pt x="196" y="580"/>
                </a:cubicBezTo>
                <a:cubicBezTo>
                  <a:pt x="197" y="580"/>
                  <a:pt x="196" y="582"/>
                  <a:pt x="197" y="582"/>
                </a:cubicBezTo>
                <a:cubicBezTo>
                  <a:pt x="196" y="582"/>
                  <a:pt x="191" y="584"/>
                  <a:pt x="197" y="584"/>
                </a:cubicBezTo>
                <a:cubicBezTo>
                  <a:pt x="195" y="587"/>
                  <a:pt x="195" y="584"/>
                  <a:pt x="192" y="584"/>
                </a:cubicBezTo>
                <a:cubicBezTo>
                  <a:pt x="190" y="584"/>
                  <a:pt x="194" y="586"/>
                  <a:pt x="191" y="587"/>
                </a:cubicBezTo>
                <a:cubicBezTo>
                  <a:pt x="193" y="587"/>
                  <a:pt x="193" y="586"/>
                  <a:pt x="193" y="585"/>
                </a:cubicBezTo>
                <a:cubicBezTo>
                  <a:pt x="194" y="586"/>
                  <a:pt x="194" y="588"/>
                  <a:pt x="195" y="589"/>
                </a:cubicBezTo>
                <a:cubicBezTo>
                  <a:pt x="190" y="588"/>
                  <a:pt x="189" y="585"/>
                  <a:pt x="188" y="582"/>
                </a:cubicBezTo>
                <a:cubicBezTo>
                  <a:pt x="187" y="582"/>
                  <a:pt x="187" y="582"/>
                  <a:pt x="185" y="582"/>
                </a:cubicBezTo>
                <a:cubicBezTo>
                  <a:pt x="184" y="583"/>
                  <a:pt x="184" y="585"/>
                  <a:pt x="183" y="585"/>
                </a:cubicBezTo>
                <a:cubicBezTo>
                  <a:pt x="180" y="583"/>
                  <a:pt x="185" y="580"/>
                  <a:pt x="189" y="581"/>
                </a:cubicBezTo>
                <a:cubicBezTo>
                  <a:pt x="189" y="582"/>
                  <a:pt x="190" y="582"/>
                  <a:pt x="190" y="584"/>
                </a:cubicBezTo>
                <a:cubicBezTo>
                  <a:pt x="191" y="583"/>
                  <a:pt x="191" y="582"/>
                  <a:pt x="192" y="582"/>
                </a:cubicBezTo>
                <a:cubicBezTo>
                  <a:pt x="189" y="582"/>
                  <a:pt x="190" y="578"/>
                  <a:pt x="189" y="576"/>
                </a:cubicBezTo>
                <a:cubicBezTo>
                  <a:pt x="188" y="576"/>
                  <a:pt x="188" y="577"/>
                  <a:pt x="186" y="577"/>
                </a:cubicBezTo>
                <a:cubicBezTo>
                  <a:pt x="186" y="578"/>
                  <a:pt x="188" y="578"/>
                  <a:pt x="189" y="578"/>
                </a:cubicBezTo>
                <a:cubicBezTo>
                  <a:pt x="189" y="579"/>
                  <a:pt x="188" y="579"/>
                  <a:pt x="188" y="580"/>
                </a:cubicBezTo>
                <a:cubicBezTo>
                  <a:pt x="190" y="579"/>
                  <a:pt x="182" y="578"/>
                  <a:pt x="185" y="580"/>
                </a:cubicBezTo>
                <a:cubicBezTo>
                  <a:pt x="182" y="578"/>
                  <a:pt x="185" y="576"/>
                  <a:pt x="188" y="573"/>
                </a:cubicBezTo>
                <a:close/>
                <a:moveTo>
                  <a:pt x="175" y="573"/>
                </a:moveTo>
                <a:cubicBezTo>
                  <a:pt x="176" y="574"/>
                  <a:pt x="176" y="574"/>
                  <a:pt x="178" y="574"/>
                </a:cubicBezTo>
                <a:cubicBezTo>
                  <a:pt x="178" y="576"/>
                  <a:pt x="176" y="575"/>
                  <a:pt x="174" y="576"/>
                </a:cubicBezTo>
                <a:cubicBezTo>
                  <a:pt x="174" y="574"/>
                  <a:pt x="175" y="574"/>
                  <a:pt x="175" y="573"/>
                </a:cubicBezTo>
                <a:close/>
                <a:moveTo>
                  <a:pt x="212" y="574"/>
                </a:moveTo>
                <a:cubicBezTo>
                  <a:pt x="214" y="574"/>
                  <a:pt x="215" y="576"/>
                  <a:pt x="212" y="576"/>
                </a:cubicBezTo>
                <a:cubicBezTo>
                  <a:pt x="212" y="576"/>
                  <a:pt x="213" y="576"/>
                  <a:pt x="213" y="577"/>
                </a:cubicBezTo>
                <a:cubicBezTo>
                  <a:pt x="216" y="577"/>
                  <a:pt x="215" y="575"/>
                  <a:pt x="216" y="574"/>
                </a:cubicBezTo>
                <a:cubicBezTo>
                  <a:pt x="219" y="575"/>
                  <a:pt x="215" y="577"/>
                  <a:pt x="216" y="579"/>
                </a:cubicBezTo>
                <a:cubicBezTo>
                  <a:pt x="211" y="578"/>
                  <a:pt x="214" y="581"/>
                  <a:pt x="213" y="582"/>
                </a:cubicBezTo>
                <a:cubicBezTo>
                  <a:pt x="209" y="581"/>
                  <a:pt x="212" y="575"/>
                  <a:pt x="212" y="574"/>
                </a:cubicBezTo>
                <a:close/>
                <a:moveTo>
                  <a:pt x="110" y="576"/>
                </a:moveTo>
                <a:cubicBezTo>
                  <a:pt x="114" y="576"/>
                  <a:pt x="113" y="579"/>
                  <a:pt x="116" y="580"/>
                </a:cubicBezTo>
                <a:cubicBezTo>
                  <a:pt x="115" y="582"/>
                  <a:pt x="115" y="582"/>
                  <a:pt x="115" y="584"/>
                </a:cubicBezTo>
                <a:cubicBezTo>
                  <a:pt x="112" y="584"/>
                  <a:pt x="114" y="582"/>
                  <a:pt x="114" y="580"/>
                </a:cubicBezTo>
                <a:cubicBezTo>
                  <a:pt x="112" y="580"/>
                  <a:pt x="112" y="582"/>
                  <a:pt x="111" y="582"/>
                </a:cubicBezTo>
                <a:cubicBezTo>
                  <a:pt x="110" y="580"/>
                  <a:pt x="111" y="578"/>
                  <a:pt x="110" y="576"/>
                </a:cubicBezTo>
                <a:close/>
                <a:moveTo>
                  <a:pt x="107" y="576"/>
                </a:moveTo>
                <a:cubicBezTo>
                  <a:pt x="109" y="573"/>
                  <a:pt x="115" y="576"/>
                  <a:pt x="118" y="574"/>
                </a:cubicBezTo>
                <a:cubicBezTo>
                  <a:pt x="118" y="575"/>
                  <a:pt x="117" y="575"/>
                  <a:pt x="117" y="575"/>
                </a:cubicBezTo>
                <a:cubicBezTo>
                  <a:pt x="116" y="576"/>
                  <a:pt x="118" y="576"/>
                  <a:pt x="117" y="578"/>
                </a:cubicBezTo>
                <a:cubicBezTo>
                  <a:pt x="117" y="577"/>
                  <a:pt x="116" y="577"/>
                  <a:pt x="116" y="578"/>
                </a:cubicBezTo>
                <a:cubicBezTo>
                  <a:pt x="114" y="575"/>
                  <a:pt x="110" y="577"/>
                  <a:pt x="107" y="576"/>
                </a:cubicBezTo>
                <a:close/>
                <a:moveTo>
                  <a:pt x="165" y="574"/>
                </a:moveTo>
                <a:cubicBezTo>
                  <a:pt x="168" y="575"/>
                  <a:pt x="166" y="578"/>
                  <a:pt x="163" y="577"/>
                </a:cubicBezTo>
                <a:cubicBezTo>
                  <a:pt x="163" y="576"/>
                  <a:pt x="164" y="575"/>
                  <a:pt x="165" y="574"/>
                </a:cubicBezTo>
                <a:close/>
                <a:moveTo>
                  <a:pt x="140" y="577"/>
                </a:moveTo>
                <a:cubicBezTo>
                  <a:pt x="142" y="577"/>
                  <a:pt x="143" y="578"/>
                  <a:pt x="142" y="580"/>
                </a:cubicBezTo>
                <a:cubicBezTo>
                  <a:pt x="140" y="580"/>
                  <a:pt x="140" y="579"/>
                  <a:pt x="140" y="577"/>
                </a:cubicBezTo>
                <a:close/>
                <a:moveTo>
                  <a:pt x="109" y="580"/>
                </a:moveTo>
                <a:cubicBezTo>
                  <a:pt x="107" y="583"/>
                  <a:pt x="112" y="583"/>
                  <a:pt x="111" y="586"/>
                </a:cubicBezTo>
                <a:cubicBezTo>
                  <a:pt x="110" y="586"/>
                  <a:pt x="109" y="587"/>
                  <a:pt x="109" y="587"/>
                </a:cubicBezTo>
                <a:cubicBezTo>
                  <a:pt x="107" y="586"/>
                  <a:pt x="107" y="586"/>
                  <a:pt x="104" y="587"/>
                </a:cubicBezTo>
                <a:cubicBezTo>
                  <a:pt x="104" y="585"/>
                  <a:pt x="102" y="583"/>
                  <a:pt x="104" y="582"/>
                </a:cubicBezTo>
                <a:cubicBezTo>
                  <a:pt x="104" y="581"/>
                  <a:pt x="102" y="581"/>
                  <a:pt x="102" y="582"/>
                </a:cubicBezTo>
                <a:cubicBezTo>
                  <a:pt x="99" y="580"/>
                  <a:pt x="104" y="578"/>
                  <a:pt x="106" y="578"/>
                </a:cubicBezTo>
                <a:cubicBezTo>
                  <a:pt x="106" y="581"/>
                  <a:pt x="105" y="580"/>
                  <a:pt x="109" y="580"/>
                </a:cubicBezTo>
                <a:close/>
                <a:moveTo>
                  <a:pt x="135" y="578"/>
                </a:moveTo>
                <a:cubicBezTo>
                  <a:pt x="138" y="578"/>
                  <a:pt x="139" y="582"/>
                  <a:pt x="138" y="583"/>
                </a:cubicBezTo>
                <a:cubicBezTo>
                  <a:pt x="136" y="582"/>
                  <a:pt x="135" y="581"/>
                  <a:pt x="135" y="578"/>
                </a:cubicBezTo>
                <a:close/>
                <a:moveTo>
                  <a:pt x="171" y="578"/>
                </a:moveTo>
                <a:cubicBezTo>
                  <a:pt x="175" y="581"/>
                  <a:pt x="170" y="582"/>
                  <a:pt x="166" y="583"/>
                </a:cubicBezTo>
                <a:cubicBezTo>
                  <a:pt x="167" y="581"/>
                  <a:pt x="170" y="581"/>
                  <a:pt x="171" y="578"/>
                </a:cubicBezTo>
                <a:close/>
                <a:moveTo>
                  <a:pt x="127" y="582"/>
                </a:moveTo>
                <a:cubicBezTo>
                  <a:pt x="130" y="580"/>
                  <a:pt x="130" y="584"/>
                  <a:pt x="129" y="586"/>
                </a:cubicBezTo>
                <a:cubicBezTo>
                  <a:pt x="127" y="585"/>
                  <a:pt x="128" y="585"/>
                  <a:pt x="125" y="585"/>
                </a:cubicBezTo>
                <a:cubicBezTo>
                  <a:pt x="125" y="584"/>
                  <a:pt x="129" y="582"/>
                  <a:pt x="127" y="582"/>
                </a:cubicBezTo>
                <a:close/>
                <a:moveTo>
                  <a:pt x="100" y="585"/>
                </a:moveTo>
                <a:cubicBezTo>
                  <a:pt x="98" y="585"/>
                  <a:pt x="100" y="588"/>
                  <a:pt x="98" y="588"/>
                </a:cubicBezTo>
                <a:cubicBezTo>
                  <a:pt x="95" y="588"/>
                  <a:pt x="99" y="585"/>
                  <a:pt x="98" y="583"/>
                </a:cubicBezTo>
                <a:cubicBezTo>
                  <a:pt x="99" y="584"/>
                  <a:pt x="101" y="585"/>
                  <a:pt x="103" y="585"/>
                </a:cubicBezTo>
                <a:cubicBezTo>
                  <a:pt x="103" y="587"/>
                  <a:pt x="100" y="586"/>
                  <a:pt x="100" y="585"/>
                </a:cubicBezTo>
                <a:close/>
                <a:moveTo>
                  <a:pt x="120" y="585"/>
                </a:moveTo>
                <a:cubicBezTo>
                  <a:pt x="119" y="586"/>
                  <a:pt x="118" y="587"/>
                  <a:pt x="116" y="588"/>
                </a:cubicBezTo>
                <a:cubicBezTo>
                  <a:pt x="114" y="587"/>
                  <a:pt x="117" y="585"/>
                  <a:pt x="120" y="585"/>
                </a:cubicBezTo>
                <a:close/>
                <a:moveTo>
                  <a:pt x="135" y="587"/>
                </a:moveTo>
                <a:cubicBezTo>
                  <a:pt x="136" y="587"/>
                  <a:pt x="137" y="587"/>
                  <a:pt x="138" y="587"/>
                </a:cubicBezTo>
                <a:cubicBezTo>
                  <a:pt x="137" y="590"/>
                  <a:pt x="141" y="591"/>
                  <a:pt x="138" y="593"/>
                </a:cubicBezTo>
                <a:cubicBezTo>
                  <a:pt x="136" y="592"/>
                  <a:pt x="136" y="591"/>
                  <a:pt x="135" y="587"/>
                </a:cubicBezTo>
                <a:close/>
                <a:moveTo>
                  <a:pt x="102" y="588"/>
                </a:moveTo>
                <a:cubicBezTo>
                  <a:pt x="102" y="589"/>
                  <a:pt x="107" y="588"/>
                  <a:pt x="106" y="590"/>
                </a:cubicBezTo>
                <a:cubicBezTo>
                  <a:pt x="104" y="590"/>
                  <a:pt x="101" y="590"/>
                  <a:pt x="102" y="588"/>
                </a:cubicBezTo>
                <a:close/>
                <a:moveTo>
                  <a:pt x="102" y="593"/>
                </a:moveTo>
                <a:cubicBezTo>
                  <a:pt x="99" y="592"/>
                  <a:pt x="100" y="594"/>
                  <a:pt x="98" y="593"/>
                </a:cubicBezTo>
                <a:cubicBezTo>
                  <a:pt x="97" y="591"/>
                  <a:pt x="102" y="589"/>
                  <a:pt x="102" y="593"/>
                </a:cubicBezTo>
                <a:close/>
                <a:moveTo>
                  <a:pt x="129" y="591"/>
                </a:moveTo>
                <a:cubicBezTo>
                  <a:pt x="129" y="595"/>
                  <a:pt x="133" y="594"/>
                  <a:pt x="135" y="597"/>
                </a:cubicBezTo>
                <a:cubicBezTo>
                  <a:pt x="132" y="598"/>
                  <a:pt x="129" y="595"/>
                  <a:pt x="127" y="593"/>
                </a:cubicBezTo>
                <a:cubicBezTo>
                  <a:pt x="127" y="592"/>
                  <a:pt x="129" y="593"/>
                  <a:pt x="129" y="591"/>
                </a:cubicBezTo>
                <a:close/>
                <a:moveTo>
                  <a:pt x="172" y="601"/>
                </a:moveTo>
                <a:cubicBezTo>
                  <a:pt x="173" y="601"/>
                  <a:pt x="173" y="602"/>
                  <a:pt x="173" y="602"/>
                </a:cubicBezTo>
                <a:cubicBezTo>
                  <a:pt x="174" y="602"/>
                  <a:pt x="175" y="601"/>
                  <a:pt x="175" y="600"/>
                </a:cubicBezTo>
                <a:cubicBezTo>
                  <a:pt x="176" y="600"/>
                  <a:pt x="177" y="601"/>
                  <a:pt x="177" y="602"/>
                </a:cubicBezTo>
                <a:cubicBezTo>
                  <a:pt x="179" y="602"/>
                  <a:pt x="177" y="599"/>
                  <a:pt x="180" y="600"/>
                </a:cubicBezTo>
                <a:cubicBezTo>
                  <a:pt x="179" y="599"/>
                  <a:pt x="175" y="597"/>
                  <a:pt x="174" y="598"/>
                </a:cubicBezTo>
                <a:cubicBezTo>
                  <a:pt x="171" y="595"/>
                  <a:pt x="181" y="596"/>
                  <a:pt x="180" y="593"/>
                </a:cubicBezTo>
                <a:cubicBezTo>
                  <a:pt x="182" y="592"/>
                  <a:pt x="183" y="593"/>
                  <a:pt x="184" y="593"/>
                </a:cubicBezTo>
                <a:cubicBezTo>
                  <a:pt x="184" y="595"/>
                  <a:pt x="179" y="596"/>
                  <a:pt x="184" y="596"/>
                </a:cubicBezTo>
                <a:cubicBezTo>
                  <a:pt x="181" y="599"/>
                  <a:pt x="184" y="600"/>
                  <a:pt x="181" y="602"/>
                </a:cubicBezTo>
                <a:cubicBezTo>
                  <a:pt x="181" y="603"/>
                  <a:pt x="183" y="603"/>
                  <a:pt x="184" y="603"/>
                </a:cubicBezTo>
                <a:cubicBezTo>
                  <a:pt x="180" y="605"/>
                  <a:pt x="186" y="612"/>
                  <a:pt x="181" y="614"/>
                </a:cubicBezTo>
                <a:cubicBezTo>
                  <a:pt x="184" y="615"/>
                  <a:pt x="182" y="617"/>
                  <a:pt x="185" y="617"/>
                </a:cubicBezTo>
                <a:cubicBezTo>
                  <a:pt x="182" y="621"/>
                  <a:pt x="186" y="623"/>
                  <a:pt x="184" y="628"/>
                </a:cubicBezTo>
                <a:cubicBezTo>
                  <a:pt x="183" y="628"/>
                  <a:pt x="183" y="628"/>
                  <a:pt x="182" y="628"/>
                </a:cubicBezTo>
                <a:cubicBezTo>
                  <a:pt x="182" y="627"/>
                  <a:pt x="182" y="627"/>
                  <a:pt x="181" y="627"/>
                </a:cubicBezTo>
                <a:cubicBezTo>
                  <a:pt x="185" y="625"/>
                  <a:pt x="180" y="623"/>
                  <a:pt x="179" y="621"/>
                </a:cubicBezTo>
                <a:cubicBezTo>
                  <a:pt x="182" y="620"/>
                  <a:pt x="182" y="614"/>
                  <a:pt x="179" y="612"/>
                </a:cubicBezTo>
                <a:cubicBezTo>
                  <a:pt x="179" y="613"/>
                  <a:pt x="179" y="617"/>
                  <a:pt x="174" y="618"/>
                </a:cubicBezTo>
                <a:cubicBezTo>
                  <a:pt x="174" y="617"/>
                  <a:pt x="175" y="616"/>
                  <a:pt x="175" y="615"/>
                </a:cubicBezTo>
                <a:cubicBezTo>
                  <a:pt x="174" y="616"/>
                  <a:pt x="174" y="617"/>
                  <a:pt x="172" y="617"/>
                </a:cubicBezTo>
                <a:cubicBezTo>
                  <a:pt x="171" y="613"/>
                  <a:pt x="176" y="614"/>
                  <a:pt x="177" y="612"/>
                </a:cubicBezTo>
                <a:cubicBezTo>
                  <a:pt x="175" y="612"/>
                  <a:pt x="174" y="610"/>
                  <a:pt x="171" y="610"/>
                </a:cubicBezTo>
                <a:cubicBezTo>
                  <a:pt x="170" y="608"/>
                  <a:pt x="174" y="607"/>
                  <a:pt x="173" y="609"/>
                </a:cubicBezTo>
                <a:cubicBezTo>
                  <a:pt x="175" y="610"/>
                  <a:pt x="175" y="606"/>
                  <a:pt x="172" y="607"/>
                </a:cubicBezTo>
                <a:cubicBezTo>
                  <a:pt x="175" y="606"/>
                  <a:pt x="174" y="606"/>
                  <a:pt x="175" y="604"/>
                </a:cubicBezTo>
                <a:cubicBezTo>
                  <a:pt x="174" y="603"/>
                  <a:pt x="172" y="603"/>
                  <a:pt x="172" y="601"/>
                </a:cubicBezTo>
                <a:close/>
                <a:moveTo>
                  <a:pt x="172" y="598"/>
                </a:moveTo>
                <a:cubicBezTo>
                  <a:pt x="170" y="598"/>
                  <a:pt x="171" y="600"/>
                  <a:pt x="168" y="599"/>
                </a:cubicBezTo>
                <a:cubicBezTo>
                  <a:pt x="168" y="598"/>
                  <a:pt x="169" y="597"/>
                  <a:pt x="169" y="596"/>
                </a:cubicBezTo>
                <a:cubicBezTo>
                  <a:pt x="171" y="596"/>
                  <a:pt x="172" y="597"/>
                  <a:pt x="172" y="598"/>
                </a:cubicBezTo>
                <a:cubicBezTo>
                  <a:pt x="172" y="599"/>
                  <a:pt x="172" y="598"/>
                  <a:pt x="172" y="598"/>
                </a:cubicBezTo>
                <a:close/>
                <a:moveTo>
                  <a:pt x="216" y="596"/>
                </a:moveTo>
                <a:cubicBezTo>
                  <a:pt x="222" y="598"/>
                  <a:pt x="214" y="600"/>
                  <a:pt x="212" y="600"/>
                </a:cubicBezTo>
                <a:cubicBezTo>
                  <a:pt x="211" y="597"/>
                  <a:pt x="218" y="600"/>
                  <a:pt x="216" y="596"/>
                </a:cubicBezTo>
                <a:close/>
                <a:moveTo>
                  <a:pt x="129" y="597"/>
                </a:moveTo>
                <a:cubicBezTo>
                  <a:pt x="129" y="598"/>
                  <a:pt x="128" y="598"/>
                  <a:pt x="128" y="598"/>
                </a:cubicBezTo>
                <a:cubicBezTo>
                  <a:pt x="125" y="599"/>
                  <a:pt x="129" y="600"/>
                  <a:pt x="127" y="601"/>
                </a:cubicBezTo>
                <a:cubicBezTo>
                  <a:pt x="126" y="600"/>
                  <a:pt x="125" y="599"/>
                  <a:pt x="125" y="598"/>
                </a:cubicBezTo>
                <a:cubicBezTo>
                  <a:pt x="127" y="598"/>
                  <a:pt x="127" y="597"/>
                  <a:pt x="129" y="597"/>
                </a:cubicBezTo>
                <a:close/>
                <a:moveTo>
                  <a:pt x="211" y="607"/>
                </a:moveTo>
                <a:cubicBezTo>
                  <a:pt x="214" y="608"/>
                  <a:pt x="218" y="611"/>
                  <a:pt x="213" y="611"/>
                </a:cubicBezTo>
                <a:cubicBezTo>
                  <a:pt x="214" y="609"/>
                  <a:pt x="210" y="610"/>
                  <a:pt x="211" y="607"/>
                </a:cubicBezTo>
                <a:close/>
                <a:moveTo>
                  <a:pt x="170" y="663"/>
                </a:moveTo>
                <a:cubicBezTo>
                  <a:pt x="173" y="663"/>
                  <a:pt x="171" y="666"/>
                  <a:pt x="171" y="667"/>
                </a:cubicBezTo>
                <a:cubicBezTo>
                  <a:pt x="169" y="667"/>
                  <a:pt x="170" y="664"/>
                  <a:pt x="170" y="663"/>
                </a:cubicBezTo>
                <a:close/>
              </a:path>
            </a:pathLst>
          </a:custGeom>
          <a:gradFill>
            <a:gsLst>
              <a:gs pos="0">
                <a:srgbClr val="6C8497"/>
              </a:gs>
              <a:gs pos="80000">
                <a:srgbClr val="627B90"/>
              </a:gs>
              <a:gs pos="0">
                <a:schemeClr val="bg1"/>
              </a:gs>
            </a:gsLst>
            <a:lin ang="162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3" name="矩形 2"/>
          <p:cNvSpPr/>
          <p:nvPr/>
        </p:nvSpPr>
        <p:spPr>
          <a:xfrm>
            <a:off x="541881" y="1034366"/>
            <a:ext cx="1411783" cy="523220"/>
          </a:xfrm>
          <a:prstGeom prst="rect">
            <a:avLst/>
          </a:prstGeom>
        </p:spPr>
        <p:txBody>
          <a:bodyPr wrap="square">
            <a:spAutoFit/>
          </a:bodyPr>
          <a:lstStyle/>
          <a:p>
            <a:pPr algn="ctr"/>
            <a:r>
              <a:rPr lang="zh-CN" altLang="en-US" sz="2800" b="1" dirty="0" smtClean="0">
                <a:solidFill>
                  <a:prstClr val="white"/>
                </a:solidFill>
                <a:latin typeface="微软雅黑" panose="020B0503020204020204" pitchFamily="34" charset="-122"/>
              </a:rPr>
              <a:t>第</a:t>
            </a:r>
            <a:r>
              <a:rPr lang="en-US" altLang="zh-CN" sz="2800" b="1" dirty="0" smtClean="0">
                <a:solidFill>
                  <a:prstClr val="white"/>
                </a:solidFill>
                <a:latin typeface="微软雅黑" panose="020B0503020204020204" pitchFamily="34" charset="-122"/>
              </a:rPr>
              <a:t>18</a:t>
            </a:r>
            <a:r>
              <a:rPr lang="zh-CN" altLang="en-US" sz="2800" b="1" dirty="0" smtClean="0">
                <a:solidFill>
                  <a:prstClr val="white"/>
                </a:solidFill>
                <a:latin typeface="微软雅黑" panose="020B0503020204020204" pitchFamily="34" charset="-122"/>
              </a:rPr>
              <a:t>讲</a:t>
            </a:r>
            <a:endParaRPr lang="zh-CN" altLang="en-US" sz="2800" dirty="0">
              <a:solidFill>
                <a:prstClr val="white"/>
              </a:solidFill>
            </a:endParaRPr>
          </a:p>
        </p:txBody>
      </p:sp>
      <p:sp>
        <p:nvSpPr>
          <p:cNvPr id="4" name="矩形 3"/>
          <p:cNvSpPr/>
          <p:nvPr/>
        </p:nvSpPr>
        <p:spPr>
          <a:xfrm>
            <a:off x="2713890" y="2262740"/>
            <a:ext cx="8421876" cy="951030"/>
          </a:xfrm>
          <a:prstGeom prst="rect">
            <a:avLst/>
          </a:prstGeom>
          <a:noFill/>
        </p:spPr>
        <p:txBody>
          <a:bodyPr wrap="square">
            <a:spAutoFit/>
          </a:bodyPr>
          <a:lstStyle/>
          <a:p>
            <a:pPr algn="ctr">
              <a:lnSpc>
                <a:spcPct val="130000"/>
              </a:lnSpc>
            </a:pPr>
            <a:r>
              <a:rPr lang="zh-CN" altLang="zh-CN" sz="4800" b="1" spc="300" dirty="0">
                <a:solidFill>
                  <a:prstClr val="black"/>
                </a:solidFill>
                <a:latin typeface="微软雅黑" panose="020B0503020204020204" pitchFamily="34" charset="-122"/>
                <a:ea typeface="微软雅黑" panose="020B0503020204020204" pitchFamily="34" charset="-122"/>
              </a:rPr>
              <a:t>古代文明的产生与发展</a:t>
            </a:r>
            <a:endParaRPr lang="zh-CN" altLang="zh-CN" sz="4800" b="1" spc="3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53957" y="749093"/>
            <a:ext cx="11082498" cy="664477"/>
          </a:xfrm>
          <a:prstGeom prst="rect">
            <a:avLst/>
          </a:prstGeom>
        </p:spPr>
        <p:txBody>
          <a:bodyPr wrap="square">
            <a:spAutoFit/>
          </a:bodyPr>
          <a:lstStyle/>
          <a:p>
            <a:pPr algn="just">
              <a:lnSpc>
                <a:spcPct val="150000"/>
              </a:lnSpc>
              <a:spcAft>
                <a:spcPts val="0"/>
              </a:spcAft>
            </a:pPr>
            <a:r>
              <a:rPr lang="zh-CN" altLang="zh-CN" sz="2800" b="1"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史料二</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腓尼基文字</a:t>
            </a:r>
            <a:endParaRPr lang="zh-CN" altLang="zh-CN" sz="100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0242" name="Picture 2" descr="18-4"/>
          <p:cNvPicPr>
            <a:picLocks noChangeAspect="1" noChangeArrowheads="1"/>
          </p:cNvPicPr>
          <p:nvPr/>
        </p:nvPicPr>
        <p:blipFill>
          <a:blip r:embed="rId1">
            <a:clrChange>
              <a:clrFrom>
                <a:srgbClr val="D0D0D0"/>
              </a:clrFrom>
              <a:clrTo>
                <a:srgbClr val="D0D0D0">
                  <a:alpha val="0"/>
                </a:srgbClr>
              </a:clrTo>
            </a:clrChange>
            <a:extLst>
              <a:ext uri="{28A0092B-C50C-407E-A947-70E740481C1C}">
                <a14:useLocalDpi xmlns:a14="http://schemas.microsoft.com/office/drawing/2010/main" val="0"/>
              </a:ext>
            </a:extLst>
          </a:blip>
          <a:srcRect/>
          <a:stretch>
            <a:fillRect/>
          </a:stretch>
        </p:blipFill>
        <p:spPr bwMode="auto">
          <a:xfrm>
            <a:off x="2798084" y="1963595"/>
            <a:ext cx="6594245" cy="29323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06574" y="2347495"/>
            <a:ext cx="11407208" cy="3970318"/>
          </a:xfrm>
          <a:prstGeom prst="rect">
            <a:avLst/>
          </a:prstGeom>
        </p:spPr>
        <p:txBody>
          <a:bodyPr wrap="square">
            <a:spAutoFit/>
          </a:bodyPr>
          <a:lstStyle/>
          <a:p>
            <a:pPr algn="just">
              <a:lnSpc>
                <a:spcPct val="150000"/>
              </a:lnSpc>
              <a:spcAft>
                <a:spcPts val="0"/>
              </a:spcAft>
            </a:pP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试答：</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a:t>
            </a:r>
            <a:endPar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endParaRPr>
          </a:p>
          <a:p>
            <a:pPr algn="just">
              <a:lnSpc>
                <a:spcPct val="150000"/>
              </a:lnSpc>
            </a:pPr>
            <a:r>
              <a:rPr lang="en-US" altLang="zh-CN" sz="2800" kern="100" dirty="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______________________________________________________________________________________________________________________________</a:t>
            </a:r>
            <a:endParaRPr lang="en-US" altLang="zh-CN" sz="28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pPr>
            <a:r>
              <a:rPr lang="en-US" altLang="zh-CN" sz="2800" kern="100" dirty="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a:t>
            </a:r>
            <a:endParaRPr lang="en-US" altLang="zh-CN" sz="28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pPr>
            <a:r>
              <a:rPr lang="en-US" altLang="zh-CN" sz="2800" kern="100" dirty="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a:t>
            </a:r>
            <a:endParaRPr lang="en-US" altLang="zh-CN" sz="28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pPr>
            <a:r>
              <a:rPr lang="en-US" altLang="zh-CN" sz="2800" kern="100" dirty="0" smtClean="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a:t>
            </a:r>
            <a:endParaRPr lang="en-US" altLang="zh-CN" sz="280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9" name="矩形 8"/>
          <p:cNvSpPr/>
          <p:nvPr/>
        </p:nvSpPr>
        <p:spPr>
          <a:xfrm>
            <a:off x="463610" y="549474"/>
            <a:ext cx="11407208" cy="1310808"/>
          </a:xfrm>
          <a:prstGeom prst="rect">
            <a:avLst/>
          </a:prstGeom>
        </p:spPr>
        <p:txBody>
          <a:bodyPr wrap="square">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思考：</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根据史料二并结合所学知识，概括字母文字的演变历史，并分析字母文字会被广泛接受的原因。</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6" name="矩形 5"/>
          <p:cNvSpPr/>
          <p:nvPr/>
        </p:nvSpPr>
        <p:spPr>
          <a:xfrm>
            <a:off x="565562" y="2277666"/>
            <a:ext cx="10925575" cy="3970318"/>
          </a:xfrm>
          <a:prstGeom prst="rect">
            <a:avLst/>
          </a:prstGeom>
        </p:spPr>
        <p:txBody>
          <a:bodyPr wrap="square">
            <a:spAutoFit/>
          </a:bodyPr>
          <a:lstStyle/>
          <a:p>
            <a:pPr algn="just">
              <a:lnSpc>
                <a:spcPct val="150000"/>
              </a:lnSpc>
              <a:spcAft>
                <a:spcPts val="0"/>
              </a:spcAft>
            </a:pPr>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演变</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历史：腓尼基文字在东方演化为阿拉马字母，由阿拉马字母发展出古代西亚、埃及以及印度等地的多种字母；向西传入希腊，形成希腊字母，再演化出拉丁字母。</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nSpc>
                <a:spcPct val="150000"/>
              </a:lnSpc>
            </a:pP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原因：经济因素：古代亚非欧帝国，商业比较发达，经济交往的需要。字母文字的优势：书写简捷、易于记忆、有固定顺序、每个字母都有固定读音等。</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00212" y="757362"/>
            <a:ext cx="11189989" cy="669158"/>
          </a:xfrm>
          <a:prstGeom prst="rect">
            <a:avLst/>
          </a:prstGeom>
        </p:spPr>
        <p:txBody>
          <a:bodyPr wrap="square">
            <a:spAutoFit/>
          </a:bodyPr>
          <a:lstStyle/>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古代文明的交流</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graphicFrame>
        <p:nvGraphicFramePr>
          <p:cNvPr id="2" name="表格 1"/>
          <p:cNvGraphicFramePr>
            <a:graphicFrameLocks noGrp="1"/>
          </p:cNvGraphicFramePr>
          <p:nvPr/>
        </p:nvGraphicFramePr>
        <p:xfrm>
          <a:off x="694605" y="1629593"/>
          <a:ext cx="11089233" cy="3200400"/>
        </p:xfrm>
        <a:graphic>
          <a:graphicData uri="http://schemas.openxmlformats.org/drawingml/2006/table">
            <a:tbl>
              <a:tblPr/>
              <a:tblGrid>
                <a:gridCol w="936105"/>
                <a:gridCol w="1656184"/>
                <a:gridCol w="8496944"/>
              </a:tblGrid>
              <a:tr h="189021">
                <a:tc gridSpan="2">
                  <a:txBody>
                    <a:bodyPr/>
                    <a:lstStyle/>
                    <a:p>
                      <a:pPr algn="ctr">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 </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9433" marR="19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交流的表现</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9433" marR="19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5105">
                <a:tc rowSpan="2">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经济交流</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9433" marR="19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农耕技术</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9433" marR="19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just">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西亚的农耕技术，向东传到伊朗高原；向西传入希腊，并进一步传到西欧和北欧；向南传入埃及和非洲</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9433" marR="19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6084">
                <a:tc vMerge="1">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冶铁技术</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9433" marR="19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冶铁技术最初起源于西亚，从那里扩散到埃及和希腊等地，人类从此进入铁器时代</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9433" marR="19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57975" y="901442"/>
          <a:ext cx="11474462" cy="5120640"/>
        </p:xfrm>
        <a:graphic>
          <a:graphicData uri="http://schemas.openxmlformats.org/drawingml/2006/table">
            <a:tbl>
              <a:tblPr/>
              <a:tblGrid>
                <a:gridCol w="889286"/>
                <a:gridCol w="1800200"/>
                <a:gridCol w="8784976"/>
              </a:tblGrid>
              <a:tr h="189021">
                <a:tc rowSpan="3">
                  <a:txBody>
                    <a:bodyPr/>
                    <a:lstStyle/>
                    <a:p>
                      <a:pPr marL="0" indent="-2933700" algn="ctr" defTabSz="1219200" rtl="0" eaLnBrk="1" latinLnBrk="0" hangingPunct="1">
                        <a:lnSpc>
                          <a:spcPct val="150000"/>
                        </a:lnSpc>
                        <a:spcAft>
                          <a:spcPts val="0"/>
                        </a:spcAft>
                      </a:pPr>
                      <a:r>
                        <a:rPr lang="zh-CN" altLang="en-US" sz="2800" kern="1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文</a:t>
                      </a:r>
                      <a:endParaRPr lang="en-US" altLang="zh-CN" sz="2800" kern="1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marL="0" indent="-2933700" algn="ctr" defTabSz="1219200" rtl="0" eaLnBrk="1" latinLnBrk="0" hangingPunct="1">
                        <a:lnSpc>
                          <a:spcPct val="150000"/>
                        </a:lnSpc>
                        <a:spcAft>
                          <a:spcPts val="0"/>
                        </a:spcAft>
                      </a:pPr>
                      <a:r>
                        <a:rPr lang="zh-CN" altLang="en-US" sz="2800" kern="1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化</a:t>
                      </a:r>
                      <a:endParaRPr lang="en-US" altLang="zh-CN" sz="2800" kern="1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marL="0" indent="-2933700" algn="ctr" defTabSz="1219200" rtl="0" eaLnBrk="1" latinLnBrk="0" hangingPunct="1">
                        <a:lnSpc>
                          <a:spcPct val="150000"/>
                        </a:lnSpc>
                        <a:spcAft>
                          <a:spcPts val="0"/>
                        </a:spcAft>
                      </a:pPr>
                      <a:r>
                        <a:rPr lang="zh-CN" altLang="en-US" sz="2800" kern="1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交</a:t>
                      </a:r>
                      <a:endParaRPr lang="en-US" altLang="zh-CN" sz="2800" kern="1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marL="0" indent="-2933700" algn="ctr" defTabSz="1219200" rtl="0" eaLnBrk="1" latinLnBrk="0" hangingPunct="1">
                        <a:lnSpc>
                          <a:spcPct val="150000"/>
                        </a:lnSpc>
                        <a:spcAft>
                          <a:spcPts val="0"/>
                        </a:spcAft>
                      </a:pPr>
                      <a:r>
                        <a:rPr lang="zh-CN" altLang="en-US" sz="2800" kern="1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流</a:t>
                      </a:r>
                      <a:endParaRPr lang="zh-CN" sz="2800" kern="1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endParaRPr>
                    </a:p>
                  </a:txBody>
                  <a:tcPr marL="19433" marR="19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神话</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9433" marR="19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从西亚传入希腊</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9433" marR="19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021">
                <a:tc vMerge="1">
                  <a:tcPr/>
                </a:tc>
                <a:tc>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雕刻技术</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9433" marR="19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希腊模仿埃及</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9433" marR="19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0210">
                <a:tc vMerge="1">
                  <a:tcPr/>
                </a:tc>
                <a:tc>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字母文字</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9433" marR="19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起源于腓尼基，在东方演化为阿拉马字母，在此基础上发展出古代西亚、埃及以及印度等地的多种字母。向西传入希腊，形成希腊字母，再演化出拉丁字母。希腊字母和拉丁字母成为今天欧洲所有字母文字的源头</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9433" marR="19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8042">
                <a:tc>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中西交流</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9433" marR="19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丝绸之路，东汉的班超为经营西域，曾派甘英出使大秦，</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2</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世纪，罗马商人到达洛阳</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9433" marR="19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3610" y="3268935"/>
            <a:ext cx="11407208" cy="1384995"/>
          </a:xfrm>
          <a:prstGeom prst="rect">
            <a:avLst/>
          </a:prstGeom>
        </p:spPr>
        <p:txBody>
          <a:bodyPr wrap="square">
            <a:spAutoFit/>
          </a:bodyPr>
          <a:lstStyle/>
          <a:p>
            <a:pPr algn="just">
              <a:lnSpc>
                <a:spcPct val="150000"/>
              </a:lnSpc>
              <a:spcAft>
                <a:spcPts val="0"/>
              </a:spcAft>
            </a:pP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试答：</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a:t>
            </a:r>
            <a:endPar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endParaRPr>
          </a:p>
          <a:p>
            <a:pPr algn="just">
              <a:lnSpc>
                <a:spcPct val="150000"/>
              </a:lnSpc>
            </a:pPr>
            <a:r>
              <a:rPr lang="en-US" altLang="zh-CN" sz="2800" kern="100" dirty="0" smtClean="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a:t>
            </a:r>
            <a:endParaRPr lang="en-US" altLang="zh-CN" sz="280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9" name="矩形 8"/>
          <p:cNvSpPr/>
          <p:nvPr/>
        </p:nvSpPr>
        <p:spPr>
          <a:xfrm>
            <a:off x="463610" y="1557586"/>
            <a:ext cx="11407208" cy="664477"/>
          </a:xfrm>
          <a:prstGeom prst="rect">
            <a:avLst/>
          </a:prstGeom>
        </p:spPr>
        <p:txBody>
          <a:bodyPr wrap="square">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思考：</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古代文明之间的交流有何意义？</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6" name="矩形 5"/>
          <p:cNvSpPr/>
          <p:nvPr/>
        </p:nvSpPr>
        <p:spPr>
          <a:xfrm>
            <a:off x="622598" y="3199106"/>
            <a:ext cx="10925575" cy="1310808"/>
          </a:xfrm>
          <a:prstGeom prst="rect">
            <a:avLst/>
          </a:prstGeom>
        </p:spPr>
        <p:txBody>
          <a:bodyPr wrap="square">
            <a:spAutoFit/>
          </a:bodyPr>
          <a:lstStyle/>
          <a:p>
            <a:pPr algn="just">
              <a:lnSpc>
                <a:spcPct val="150000"/>
              </a:lnSpc>
              <a:spcAft>
                <a:spcPts val="0"/>
              </a:spcAft>
            </a:pPr>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文明</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得到传承与发展，推动人类社会不断发展；各地文明之间相互吸收与借鉴，文明交往不断加强，文明不断扩大。</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190550" y="405459"/>
          <a:ext cx="11809312" cy="5760720"/>
        </p:xfrm>
        <a:graphic>
          <a:graphicData uri="http://schemas.openxmlformats.org/drawingml/2006/table">
            <a:tbl>
              <a:tblPr/>
              <a:tblGrid>
                <a:gridCol w="936104"/>
                <a:gridCol w="10873208"/>
              </a:tblGrid>
              <a:tr h="151801">
                <a:tc gridSpan="2">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必备术语</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2605" marR="126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r h="2732411">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古代文明的产生与发展</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2605" marR="126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人类文明的产生是生产力发展进步的结果。</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2.</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文明的出现促使人类从区域分散走向统一。</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3.</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农耕经济自给自足的倾向，决定了古代文明基本各自独立发展特征。</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4.</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人类最初的文明出现，相互之间联系甚少，表现出明显的多元特征。</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5.</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不同文明之间的联系，交流主要是和平的，但扩张与战争引起的大范围的交流更加引人注目。</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6.</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每一个国家和民族的文明都有自己的本色、长处、优点，文明无高低优劣之分，只有姹紫嫣红之别。</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2605" marR="126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334567" y="310831"/>
          <a:ext cx="11521279" cy="5855267"/>
        </p:xfrm>
        <a:graphic>
          <a:graphicData uri="http://schemas.openxmlformats.org/drawingml/2006/table">
            <a:tbl>
              <a:tblPr/>
              <a:tblGrid>
                <a:gridCol w="1008112"/>
                <a:gridCol w="10513167"/>
              </a:tblGrid>
              <a:tr h="5855267">
                <a:tc>
                  <a:txBody>
                    <a:bodyPr/>
                    <a:lstStyle/>
                    <a:p>
                      <a:pPr marL="71755" algn="l">
                        <a:lnSpc>
                          <a:spcPct val="13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古代世界的帝国与文明的交流</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2605" marR="126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3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扩张战争给当地人民带来了深重的灾难；在客观上促进了东西方文化的交流交往交融。</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3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2.</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大帝国的崛起，推动了各民族文明的交融，推动了人类社会的发展。罗马帝国是在充分汲取周边文明成果基础上，实现了对地中海地区的征服与统一。区域性帝国的崛起，使欧亚大陆农耕文明连成一片。</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3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3.</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帝国的空前繁荣，离不开奴隶和广大平民的辛勤劳动，人民群众是历史的创造者。</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3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4.</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不同地区文明的交流与扩展，体现了人类社会从低级到高级发展的唯物史观。</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2605" marR="126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矩形 3">
            <a:hlinkClick r:id="rId1" action="ppaction://hlinksldjump"/>
          </p:cNvPr>
          <p:cNvSpPr/>
          <p:nvPr/>
        </p:nvSpPr>
        <p:spPr bwMode="auto">
          <a:xfrm>
            <a:off x="11211213" y="6398788"/>
            <a:ext cx="979200" cy="460800"/>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zh-CN" altLang="en-US" sz="2000"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a:rPr>
              <a:t>返 回</a:t>
            </a:r>
            <a:endParaRPr lang="zh-CN" altLang="en-US" sz="2000"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25475" y="271296"/>
            <a:ext cx="12215888" cy="504602"/>
          </a:xfrm>
          <a:custGeom>
            <a:avLst/>
            <a:gdLst>
              <a:gd name="connsiteX0" fmla="*/ 0 w 6167214"/>
              <a:gd name="connsiteY0" fmla="*/ 0 h 927757"/>
              <a:gd name="connsiteX1" fmla="*/ 6167214 w 6167214"/>
              <a:gd name="connsiteY1" fmla="*/ 0 h 927757"/>
              <a:gd name="connsiteX2" fmla="*/ 5799071 w 6167214"/>
              <a:gd name="connsiteY2" fmla="*/ 927757 h 927757"/>
              <a:gd name="connsiteX3" fmla="*/ 0 w 6167214"/>
              <a:gd name="connsiteY3" fmla="*/ 927757 h 927757"/>
            </a:gdLst>
            <a:ahLst/>
            <a:cxnLst>
              <a:cxn ang="0">
                <a:pos x="connsiteX0" y="connsiteY0"/>
              </a:cxn>
              <a:cxn ang="0">
                <a:pos x="connsiteX1" y="connsiteY1"/>
              </a:cxn>
              <a:cxn ang="0">
                <a:pos x="connsiteX2" y="connsiteY2"/>
              </a:cxn>
              <a:cxn ang="0">
                <a:pos x="connsiteX3" y="connsiteY3"/>
              </a:cxn>
            </a:cxnLst>
            <a:rect l="l" t="t" r="r" b="b"/>
            <a:pathLst>
              <a:path w="6167214" h="927757">
                <a:moveTo>
                  <a:pt x="0" y="0"/>
                </a:moveTo>
                <a:lnTo>
                  <a:pt x="6167214" y="0"/>
                </a:lnTo>
                <a:lnTo>
                  <a:pt x="5799071" y="927757"/>
                </a:lnTo>
                <a:lnTo>
                  <a:pt x="0" y="927757"/>
                </a:lnTo>
                <a:close/>
              </a:path>
            </a:pathLst>
          </a:custGeom>
          <a:gradFill flip="none" rotWithShape="1">
            <a:gsLst>
              <a:gs pos="0">
                <a:schemeClr val="accent5">
                  <a:lumMod val="40000"/>
                  <a:lumOff val="60000"/>
                  <a:alpha val="0"/>
                </a:schemeClr>
              </a:gs>
              <a:gs pos="100000">
                <a:srgbClr val="DDE3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flipV="1">
            <a:off x="0" y="189434"/>
            <a:ext cx="12190413" cy="32770"/>
          </a:xfrm>
          <a:prstGeom prst="line">
            <a:avLst/>
          </a:prstGeom>
          <a:ln>
            <a:gradFill>
              <a:gsLst>
                <a:gs pos="0">
                  <a:schemeClr val="accent1">
                    <a:lumMod val="5000"/>
                    <a:lumOff val="95000"/>
                    <a:alpha val="0"/>
                  </a:schemeClr>
                </a:gs>
                <a:gs pos="80000">
                  <a:srgbClr val="DDE3E8"/>
                </a:gs>
                <a:gs pos="0">
                  <a:schemeClr val="bg1"/>
                </a:gs>
              </a:gsLst>
              <a:lin ang="0" scaled="0"/>
            </a:gra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4387046" y="261987"/>
            <a:ext cx="3416320" cy="523220"/>
          </a:xfrm>
          <a:prstGeom prst="rect">
            <a:avLst/>
          </a:prstGeom>
        </p:spPr>
        <p:txBody>
          <a:bodyPr wrap="none">
            <a:spAutoFit/>
          </a:bodyPr>
          <a:lstStyle/>
          <a:p>
            <a:pPr algn="ctr"/>
            <a:r>
              <a:rPr lang="zh-CN" altLang="en-US" sz="2800" b="1" kern="100" dirty="0">
                <a:latin typeface="Times New Roman" panose="02020603050405020304" pitchFamily="18" charset="0"/>
                <a:ea typeface="微软雅黑" panose="020B0503020204020204" pitchFamily="34" charset="-122"/>
              </a:rPr>
              <a:t>练测评估</a:t>
            </a:r>
            <a:r>
              <a:rPr lang="zh-CN" altLang="en-US" sz="2800" b="1" kern="100" dirty="0" smtClean="0">
                <a:latin typeface="Times New Roman" panose="02020603050405020304" pitchFamily="18" charset="0"/>
                <a:ea typeface="微软雅黑" panose="020B0503020204020204" pitchFamily="34" charset="-122"/>
              </a:rPr>
              <a:t>　目标达成</a:t>
            </a:r>
            <a:endParaRPr lang="zh-CN" altLang="en-US" sz="2800" b="1" kern="100" dirty="0">
              <a:latin typeface="Times New Roman" panose="02020603050405020304" pitchFamily="18" charset="0"/>
              <a:ea typeface="微软雅黑" panose="020B0503020204020204" pitchFamily="34" charset="-122"/>
            </a:endParaRPr>
          </a:p>
        </p:txBody>
      </p:sp>
      <p:cxnSp>
        <p:nvCxnSpPr>
          <p:cNvPr id="20" name="直接连接符 19"/>
          <p:cNvCxnSpPr/>
          <p:nvPr/>
        </p:nvCxnSpPr>
        <p:spPr>
          <a:xfrm flipV="1">
            <a:off x="-25475" y="820366"/>
            <a:ext cx="12185801" cy="17140"/>
          </a:xfrm>
          <a:prstGeom prst="line">
            <a:avLst/>
          </a:prstGeom>
          <a:ln>
            <a:gradFill>
              <a:gsLst>
                <a:gs pos="0">
                  <a:srgbClr val="DDE3E8"/>
                </a:gs>
                <a:gs pos="80000">
                  <a:srgbClr val="DDE3E8"/>
                </a:gs>
                <a:gs pos="0">
                  <a:schemeClr val="bg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55111" y="1187668"/>
            <a:ext cx="11280191" cy="5188793"/>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en-US" altLang="zh-CN" sz="2800" kern="100" dirty="0">
                <a:latin typeface="Times New Roman" panose="02020603050405020304" pitchFamily="18" charset="0"/>
                <a:cs typeface="Courier New" panose="02070309020205020404" pitchFamily="49" charset="0"/>
              </a:rPr>
              <a:t>(2020·</a:t>
            </a:r>
            <a:r>
              <a:rPr lang="zh-CN" altLang="zh-CN" sz="2800" kern="100" dirty="0">
                <a:latin typeface="Times New Roman" panose="02020603050405020304" pitchFamily="18" charset="0"/>
                <a:ea typeface="楷体_GB2312" panose="02010609030101010101" pitchFamily="49" charset="-122"/>
                <a:cs typeface="Times New Roman" panose="02020603050405020304" pitchFamily="18" charset="0"/>
              </a:rPr>
              <a:t>全国卷</a:t>
            </a:r>
            <a:r>
              <a:rPr lang="en-US" altLang="zh-CN" sz="2800" kern="100" dirty="0">
                <a:latin typeface="宋体" panose="02010600030101010101" pitchFamily="2" charset="-122"/>
                <a:cs typeface="Times New Roman" panose="02020603050405020304" pitchFamily="18" charset="0"/>
              </a:rPr>
              <a:t>Ⅰ</a:t>
            </a:r>
            <a:r>
              <a:rPr lang="zh-CN" altLang="zh-CN" sz="2800" kern="100" dirty="0">
                <a:latin typeface="Times New Roman" panose="02020603050405020304" pitchFamily="18" charset="0"/>
                <a:cs typeface="Times New Roman" panose="02020603050405020304" pitchFamily="18" charset="0"/>
              </a:rPr>
              <a:t>，</a:t>
            </a:r>
            <a:r>
              <a:rPr lang="en-US" altLang="zh-CN" sz="2800" kern="100" dirty="0">
                <a:latin typeface="Times New Roman" panose="02020603050405020304" pitchFamily="18" charset="0"/>
                <a:cs typeface="Courier New" panose="02070309020205020404" pitchFamily="49" charset="0"/>
              </a:rPr>
              <a:t>32)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雅典城邦通过抽签产生的公民陪审团规模很大，代表不同的公民阶层，负责解释法律、认定事实、审理案件等。而在罗马，通常由专业法官和法学家进行司法解释。由此可见，在雅典城邦的司法实践中</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职业法官拥有审判权</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B.</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负责司法解释的主体与罗马相同</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公民直接行使司法权</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nSpc>
                <a:spcPct val="150000"/>
              </a:lnSpc>
            </a:pPr>
            <a:r>
              <a:rPr lang="en-US" altLang="zh-CN" sz="2800" kern="100" dirty="0">
                <a:latin typeface="Times New Roman" panose="02020603050405020304" pitchFamily="18" charset="0"/>
                <a:ea typeface="方正中等线简体" panose="03000509000000000000" pitchFamily="65" charset="-122"/>
              </a:rPr>
              <a:t>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公民陪审团维护所有人的法律权益</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1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13"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14"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prstClr val="black"/>
                </a:solidFill>
                <a:latin typeface="Broadway" pitchFamily="82" charset="0"/>
                <a:ea typeface="楷体" panose="02010609060101010101" pitchFamily="49" charset="-122"/>
                <a:cs typeface="经典繁仿黑" pitchFamily="49" charset="-122"/>
              </a:rPr>
              <a:t>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5"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6"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5</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21" name="TextBox 4"/>
          <p:cNvSpPr txBox="1"/>
          <p:nvPr/>
        </p:nvSpPr>
        <p:spPr>
          <a:xfrm>
            <a:off x="309166" y="5013970"/>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501637" y="837506"/>
            <a:ext cx="11187139" cy="4647402"/>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材料雅典</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不同的公民阶层，负责解释法律、认定事实、审理案件等</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，反映出公民直接行使司法权，故选</a:t>
            </a:r>
            <a:r>
              <a:rPr lang="en-US" altLang="zh-CN" sz="2800" kern="100" dirty="0">
                <a:latin typeface="Times New Roman" panose="02020603050405020304" pitchFamily="18" charset="0"/>
                <a:cs typeface="Courier New" panose="02070309020205020404" pitchFamily="49" charset="0"/>
              </a:rPr>
              <a:t>C</a:t>
            </a:r>
            <a:r>
              <a:rPr lang="zh-CN" altLang="zh-CN" sz="2800" kern="100" dirty="0">
                <a:latin typeface="Times New Roman" panose="02020603050405020304" pitchFamily="18" charset="0"/>
                <a:cs typeface="Times New Roman" panose="02020603050405020304" pitchFamily="18" charset="0"/>
              </a:rPr>
              <a:t>项</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雅典</a:t>
            </a:r>
            <a:r>
              <a:rPr lang="zh-CN" altLang="zh-CN" sz="2800" kern="100" dirty="0">
                <a:latin typeface="Times New Roman" panose="02020603050405020304" pitchFamily="18" charset="0"/>
                <a:cs typeface="Times New Roman" panose="02020603050405020304" pitchFamily="18" charset="0"/>
              </a:rPr>
              <a:t>城邦的司法实践中公民阶层拥有审判权，不是职业法官，排除</a:t>
            </a:r>
            <a:r>
              <a:rPr lang="en-US" altLang="zh-CN" sz="2800" kern="100" dirty="0">
                <a:latin typeface="Times New Roman" panose="02020603050405020304" pitchFamily="18" charset="0"/>
                <a:cs typeface="Courier New" panose="02070309020205020404" pitchFamily="49" charset="0"/>
              </a:rPr>
              <a:t>A</a:t>
            </a:r>
            <a:r>
              <a:rPr lang="zh-CN" altLang="zh-CN" sz="2800" kern="100" dirty="0">
                <a:latin typeface="Times New Roman" panose="02020603050405020304" pitchFamily="18" charset="0"/>
                <a:cs typeface="Times New Roman" panose="02020603050405020304" pitchFamily="18" charset="0"/>
              </a:rPr>
              <a:t>项</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雅典</a:t>
            </a:r>
            <a:r>
              <a:rPr lang="zh-CN" altLang="zh-CN" sz="2800" kern="100" dirty="0">
                <a:latin typeface="Times New Roman" panose="02020603050405020304" pitchFamily="18" charset="0"/>
                <a:cs typeface="Times New Roman" panose="02020603050405020304" pitchFamily="18" charset="0"/>
              </a:rPr>
              <a:t>负责司法解释的主体是公民阶层，而罗马负责司法解释的主体是专业法官和法学家，排除</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项</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雅典公民陪审团</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代表不同的公民阶层</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，维护的仅仅是公民的法律权益，并不是维护所有人的权益，排除</a:t>
            </a:r>
            <a:r>
              <a:rPr lang="en-US" altLang="zh-CN" sz="2800" kern="100" dirty="0">
                <a:latin typeface="Times New Roman" panose="02020603050405020304" pitchFamily="18" charset="0"/>
                <a:cs typeface="Courier New" panose="02070309020205020404" pitchFamily="49" charset="0"/>
              </a:rPr>
              <a:t>D</a:t>
            </a:r>
            <a:r>
              <a:rPr lang="zh-CN" altLang="zh-CN" sz="2800" kern="100" dirty="0">
                <a:latin typeface="Times New Roman" panose="02020603050405020304" pitchFamily="18" charset="0"/>
                <a:cs typeface="Times New Roman" panose="02020603050405020304" pitchFamily="18" charset="0"/>
              </a:rPr>
              <a:t>项。</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9"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10"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11"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prstClr val="black"/>
                </a:solidFill>
                <a:latin typeface="Broadway" pitchFamily="82" charset="0"/>
                <a:ea typeface="楷体" panose="02010609060101010101" pitchFamily="49" charset="-122"/>
                <a:cs typeface="经典繁仿黑" pitchFamily="49" charset="-122"/>
              </a:rPr>
              <a:t>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2"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7"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5</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linds(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linds(horizont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linds(horizontal)">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blinds(horizontal)">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45444" y="549474"/>
            <a:ext cx="11099525" cy="4647402"/>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en-US" altLang="zh-CN" sz="2800" kern="100" dirty="0">
                <a:latin typeface="Times New Roman" panose="02020603050405020304" pitchFamily="18" charset="0"/>
                <a:cs typeface="Courier New" panose="02070309020205020404" pitchFamily="49" charset="0"/>
              </a:rPr>
              <a:t>(2020·</a:t>
            </a:r>
            <a:r>
              <a:rPr lang="zh-CN" altLang="zh-CN" sz="2800" kern="100" dirty="0">
                <a:latin typeface="Times New Roman" panose="02020603050405020304" pitchFamily="18" charset="0"/>
                <a:ea typeface="楷体_GB2312" panose="02010609030101010101" pitchFamily="49" charset="-122"/>
                <a:cs typeface="Times New Roman" panose="02020603050405020304" pitchFamily="18" charset="0"/>
              </a:rPr>
              <a:t>全国卷</a:t>
            </a:r>
            <a:r>
              <a:rPr lang="en-US" altLang="zh-CN" sz="2800" kern="100" dirty="0">
                <a:latin typeface="宋体" panose="02010600030101010101" pitchFamily="2" charset="-122"/>
                <a:cs typeface="Times New Roman" panose="02020603050405020304" pitchFamily="18" charset="0"/>
              </a:rPr>
              <a:t>Ⅱ</a:t>
            </a:r>
            <a:r>
              <a:rPr lang="zh-CN" altLang="zh-CN" sz="2800" kern="100" dirty="0">
                <a:latin typeface="Times New Roman" panose="02020603050405020304" pitchFamily="18" charset="0"/>
                <a:cs typeface="Times New Roman" panose="02020603050405020304" pitchFamily="18" charset="0"/>
              </a:rPr>
              <a:t>，</a:t>
            </a:r>
            <a:r>
              <a:rPr lang="en-US" altLang="zh-CN" sz="2800" kern="100" dirty="0">
                <a:latin typeface="Times New Roman" panose="02020603050405020304" pitchFamily="18" charset="0"/>
                <a:cs typeface="Courier New" panose="02070309020205020404" pitchFamily="49" charset="0"/>
              </a:rPr>
              <a:t>32)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有学者认为：</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在政体形式这个关键问题上，只有完全的一致，或者多数派强大到近乎全体一致的程度，即使那些不完全赞同的人也必须尊重这种政体，才能让政治激情不至于造成流血，同时让国家所有权威部门受到人们充分而自如地平和批评。</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这一论述可以用于说明</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雅典</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民主政治</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僭主政治</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罗马共和</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政体</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D</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寡头政治</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18"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2</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0"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prstClr val="black"/>
                </a:solidFill>
                <a:latin typeface="Broadway" pitchFamily="82" charset="0"/>
                <a:ea typeface="楷体" panose="02010609060101010101" pitchFamily="49" charset="-122"/>
                <a:cs typeface="经典繁仿黑" pitchFamily="49" charset="-122"/>
              </a:rPr>
              <a:t>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21"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7" name="TextBox 4"/>
          <p:cNvSpPr txBox="1"/>
          <p:nvPr/>
        </p:nvSpPr>
        <p:spPr>
          <a:xfrm>
            <a:off x="406574" y="3789834"/>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
        <p:nvSpPr>
          <p:cNvPr id="8"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5</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558702" y="2493690"/>
            <a:ext cx="9505056" cy="129614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2" name="图片 21"/>
          <p:cNvPicPr>
            <a:picLocks noChangeAspect="1"/>
          </p:cNvPicPr>
          <p:nvPr/>
        </p:nvPicPr>
        <p:blipFill rotWithShape="1">
          <a:blip r:embed="rId1" cstate="print">
            <a:extLst>
              <a:ext uri="{28A0092B-C50C-407E-A947-70E740481C1C}">
                <a14:useLocalDpi xmlns:a14="http://schemas.microsoft.com/office/drawing/2010/main" val="0"/>
              </a:ext>
            </a:extLst>
          </a:blip>
          <a:srcRect l="1940" t="36062" b="12577"/>
          <a:stretch>
            <a:fillRect/>
          </a:stretch>
        </p:blipFill>
        <p:spPr>
          <a:xfrm>
            <a:off x="-25474" y="4021616"/>
            <a:ext cx="3640485" cy="2860445"/>
          </a:xfrm>
          <a:prstGeom prst="rect">
            <a:avLst/>
          </a:prstGeom>
        </p:spPr>
      </p:pic>
      <p:sp>
        <p:nvSpPr>
          <p:cNvPr id="14" name="文本框 13">
            <a:hlinkClick r:id="rId2" action="ppaction://hlinksldjump"/>
          </p:cNvPr>
          <p:cNvSpPr txBox="1"/>
          <p:nvPr/>
        </p:nvSpPr>
        <p:spPr>
          <a:xfrm>
            <a:off x="1686767" y="2664708"/>
            <a:ext cx="1800000" cy="954107"/>
          </a:xfrm>
          <a:prstGeom prst="rect">
            <a:avLst/>
          </a:prstGeom>
          <a:noFill/>
        </p:spPr>
        <p:txBody>
          <a:bodyPr wrap="square" rtlCol="0">
            <a:spAutoFit/>
          </a:bodyPr>
          <a:lstStyle/>
          <a:p>
            <a:pPr algn="ctr" defTabSz="914400"/>
            <a:r>
              <a:rPr lang="zh-CN" altLang="en-US" sz="2800" b="1" dirty="0" smtClean="0">
                <a:solidFill>
                  <a:prstClr val="white"/>
                </a:solidFill>
                <a:latin typeface="明黑" panose="020B0300000000000000" pitchFamily="34" charset="-122"/>
                <a:ea typeface="明黑" panose="020B0300000000000000" pitchFamily="34" charset="-122"/>
              </a:rPr>
              <a:t>主干梳理基础夯实</a:t>
            </a:r>
            <a:endParaRPr lang="en-US" altLang="zh-CN" sz="2800" b="1" dirty="0">
              <a:solidFill>
                <a:prstClr val="white"/>
              </a:solidFill>
              <a:latin typeface="明黑" panose="020B0300000000000000" pitchFamily="34" charset="-122"/>
              <a:ea typeface="明黑" panose="020B0300000000000000" pitchFamily="34" charset="-122"/>
            </a:endParaRPr>
          </a:p>
        </p:txBody>
      </p:sp>
      <p:sp>
        <p:nvSpPr>
          <p:cNvPr id="15" name="文本框 14">
            <a:hlinkClick r:id="rId3" action="ppaction://hlinksldjump"/>
          </p:cNvPr>
          <p:cNvSpPr txBox="1"/>
          <p:nvPr/>
        </p:nvSpPr>
        <p:spPr>
          <a:xfrm>
            <a:off x="4116353" y="2664708"/>
            <a:ext cx="1800000" cy="954107"/>
          </a:xfrm>
          <a:prstGeom prst="rect">
            <a:avLst/>
          </a:prstGeom>
          <a:noFill/>
        </p:spPr>
        <p:txBody>
          <a:bodyPr wrap="square" rtlCol="0">
            <a:spAutoFit/>
          </a:bodyPr>
          <a:lstStyle/>
          <a:p>
            <a:pPr algn="ctr" defTabSz="914400"/>
            <a:r>
              <a:rPr lang="zh-CN" altLang="en-US" sz="2800" b="1" dirty="0">
                <a:solidFill>
                  <a:prstClr val="white"/>
                </a:solidFill>
                <a:latin typeface="明黑" panose="020B0300000000000000" pitchFamily="34" charset="-122"/>
                <a:ea typeface="明黑" panose="020B0300000000000000" pitchFamily="34" charset="-122"/>
              </a:rPr>
              <a:t>核心探究　</a:t>
            </a:r>
            <a:r>
              <a:rPr lang="zh-CN" altLang="en-US" sz="2800" b="1" dirty="0" smtClean="0">
                <a:solidFill>
                  <a:prstClr val="white"/>
                </a:solidFill>
                <a:latin typeface="明黑" panose="020B0300000000000000" pitchFamily="34" charset="-122"/>
                <a:ea typeface="明黑" panose="020B0300000000000000" pitchFamily="34" charset="-122"/>
              </a:rPr>
              <a:t>  素养提升</a:t>
            </a:r>
            <a:endParaRPr lang="en-US" altLang="zh-CN" sz="2800" b="1" dirty="0">
              <a:solidFill>
                <a:prstClr val="white"/>
              </a:solidFill>
              <a:latin typeface="明黑" panose="020B0300000000000000" pitchFamily="34" charset="-122"/>
              <a:ea typeface="明黑" panose="020B0300000000000000" pitchFamily="34" charset="-122"/>
            </a:endParaRPr>
          </a:p>
        </p:txBody>
      </p:sp>
      <p:sp>
        <p:nvSpPr>
          <p:cNvPr id="16" name="文本框 15">
            <a:hlinkClick r:id="rId4" action="ppaction://hlinksldjump"/>
          </p:cNvPr>
          <p:cNvSpPr txBox="1"/>
          <p:nvPr/>
        </p:nvSpPr>
        <p:spPr>
          <a:xfrm>
            <a:off x="6545939" y="2664708"/>
            <a:ext cx="1800000" cy="954107"/>
          </a:xfrm>
          <a:prstGeom prst="rect">
            <a:avLst/>
          </a:prstGeom>
          <a:noFill/>
        </p:spPr>
        <p:txBody>
          <a:bodyPr wrap="square" rtlCol="0">
            <a:spAutoFit/>
          </a:bodyPr>
          <a:lstStyle/>
          <a:p>
            <a:pPr algn="ctr" defTabSz="914400"/>
            <a:r>
              <a:rPr lang="zh-CN" altLang="en-US" sz="2800" b="1" dirty="0" smtClean="0">
                <a:solidFill>
                  <a:prstClr val="white"/>
                </a:solidFill>
                <a:latin typeface="明黑" panose="020B0300000000000000" pitchFamily="34" charset="-122"/>
                <a:ea typeface="明黑" panose="020B0300000000000000" pitchFamily="34" charset="-122"/>
              </a:rPr>
              <a:t>练测评估目标达成</a:t>
            </a:r>
            <a:endParaRPr lang="en-US" altLang="zh-CN" sz="2800" b="1" dirty="0">
              <a:solidFill>
                <a:prstClr val="white"/>
              </a:solidFill>
              <a:latin typeface="明黑" panose="020B0300000000000000" pitchFamily="34" charset="-122"/>
              <a:ea typeface="明黑" panose="020B0300000000000000" pitchFamily="34" charset="-122"/>
            </a:endParaRPr>
          </a:p>
        </p:txBody>
      </p:sp>
      <p:sp>
        <p:nvSpPr>
          <p:cNvPr id="12" name="文本框 11">
            <a:hlinkClick r:id="rId5" action="ppaction://hlinksldjump"/>
          </p:cNvPr>
          <p:cNvSpPr txBox="1"/>
          <p:nvPr/>
        </p:nvSpPr>
        <p:spPr>
          <a:xfrm>
            <a:off x="8975526" y="2664708"/>
            <a:ext cx="1800000" cy="523220"/>
          </a:xfrm>
          <a:prstGeom prst="rect">
            <a:avLst/>
          </a:prstGeom>
          <a:noFill/>
        </p:spPr>
        <p:txBody>
          <a:bodyPr wrap="square" rtlCol="0">
            <a:spAutoFit/>
          </a:bodyPr>
          <a:lstStyle/>
          <a:p>
            <a:pPr defTabSz="914400"/>
            <a:r>
              <a:rPr lang="zh-CN" altLang="zh-CN" sz="2800" b="1" dirty="0">
                <a:solidFill>
                  <a:prstClr val="white"/>
                </a:solidFill>
                <a:latin typeface="明黑" panose="020B0300000000000000" pitchFamily="34" charset="-122"/>
                <a:ea typeface="明黑" panose="020B0300000000000000" pitchFamily="34" charset="-122"/>
              </a:rPr>
              <a:t>课时</a:t>
            </a:r>
            <a:r>
              <a:rPr lang="zh-CN" altLang="zh-CN" sz="2800" b="1" dirty="0" smtClean="0">
                <a:solidFill>
                  <a:prstClr val="white"/>
                </a:solidFill>
                <a:latin typeface="明黑" panose="020B0300000000000000" pitchFamily="34" charset="-122"/>
                <a:ea typeface="明黑" panose="020B0300000000000000" pitchFamily="34" charset="-122"/>
              </a:rPr>
              <a:t>精练</a:t>
            </a:r>
            <a:endParaRPr lang="en-US" altLang="zh-CN" sz="1800" b="1" dirty="0">
              <a:solidFill>
                <a:prstClr val="white"/>
              </a:solidFill>
              <a:latin typeface="明黑" panose="020B0300000000000000" pitchFamily="34" charset="-122"/>
              <a:ea typeface="明黑"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10"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2</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17"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prstClr val="black"/>
                </a:solidFill>
                <a:latin typeface="Broadway" pitchFamily="82" charset="0"/>
                <a:ea typeface="楷体" panose="02010609060101010101" pitchFamily="49" charset="-122"/>
                <a:cs typeface="经典繁仿黑" pitchFamily="49" charset="-122"/>
              </a:rPr>
              <a:t>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8"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7"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5</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2" name="矩形 11"/>
          <p:cNvSpPr/>
          <p:nvPr/>
        </p:nvSpPr>
        <p:spPr>
          <a:xfrm>
            <a:off x="332593" y="333450"/>
            <a:ext cx="11435850" cy="6048811"/>
          </a:xfrm>
          <a:prstGeom prst="rect">
            <a:avLst/>
          </a:prstGeom>
        </p:spPr>
        <p:txBody>
          <a:bodyPr wrap="square" lIns="121898" tIns="60948" rIns="121898" bIns="60948">
            <a:spAutoFit/>
          </a:bodyPr>
          <a:lstStyle/>
          <a:p>
            <a:pPr algn="just">
              <a:lnSpc>
                <a:spcPct val="150000"/>
              </a:lnSpc>
              <a:spcAft>
                <a:spcPts val="0"/>
              </a:spcAft>
            </a:pPr>
            <a:r>
              <a:rPr lang="zh-CN" altLang="zh-CN" sz="26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600" kern="100" dirty="0">
                <a:latin typeface="Times New Roman" panose="02020603050405020304" pitchFamily="18" charset="0"/>
                <a:cs typeface="Times New Roman" panose="02020603050405020304" pitchFamily="18" charset="0"/>
              </a:rPr>
              <a:t>由材料</a:t>
            </a:r>
            <a:r>
              <a:rPr lang="en-US" altLang="zh-CN" sz="26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600" kern="100" dirty="0">
                <a:latin typeface="Times New Roman" panose="02020603050405020304" pitchFamily="18" charset="0"/>
                <a:cs typeface="Times New Roman" panose="02020603050405020304" pitchFamily="18" charset="0"/>
              </a:rPr>
              <a:t>只有完全的一致，或者多数派强大到近乎全体一致的程度，即使那些不完全赞同的人也必须尊重这种政体，才能让政治激情不至于造成流血，同时让国家所有权威部门受到人们充分而自如地平和批评</a:t>
            </a:r>
            <a:r>
              <a:rPr lang="en-US" altLang="zh-CN" sz="26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600" kern="100" dirty="0">
                <a:latin typeface="Times New Roman" panose="02020603050405020304" pitchFamily="18" charset="0"/>
                <a:cs typeface="Times New Roman" panose="02020603050405020304" pitchFamily="18" charset="0"/>
              </a:rPr>
              <a:t>可知为雅典为维护民主政治实行的直接民主</a:t>
            </a:r>
            <a:r>
              <a:rPr lang="en-US" altLang="zh-CN" sz="2600" kern="100" dirty="0">
                <a:latin typeface="Times New Roman" panose="02020603050405020304" pitchFamily="18" charset="0"/>
              </a:rPr>
              <a:t>(</a:t>
            </a:r>
            <a:r>
              <a:rPr lang="zh-CN" altLang="zh-CN" sz="2600" kern="100" dirty="0">
                <a:latin typeface="Times New Roman" panose="02020603050405020304" pitchFamily="18" charset="0"/>
                <a:cs typeface="Times New Roman" panose="02020603050405020304" pitchFamily="18" charset="0"/>
              </a:rPr>
              <a:t>陶片放逐法</a:t>
            </a:r>
            <a:r>
              <a:rPr lang="en-US" altLang="zh-CN" sz="2600" kern="100" dirty="0">
                <a:latin typeface="Times New Roman" panose="02020603050405020304" pitchFamily="18" charset="0"/>
              </a:rPr>
              <a:t>)</a:t>
            </a:r>
            <a:r>
              <a:rPr lang="zh-CN" altLang="zh-CN" sz="2600" kern="100" dirty="0">
                <a:latin typeface="Times New Roman" panose="02020603050405020304" pitchFamily="18" charset="0"/>
                <a:cs typeface="Times New Roman" panose="02020603050405020304" pitchFamily="18" charset="0"/>
              </a:rPr>
              <a:t>，故选</a:t>
            </a:r>
            <a:r>
              <a:rPr lang="en-US" altLang="zh-CN" sz="2600" kern="100" dirty="0">
                <a:latin typeface="Times New Roman" panose="02020603050405020304" pitchFamily="18" charset="0"/>
              </a:rPr>
              <a:t>A</a:t>
            </a:r>
            <a:r>
              <a:rPr lang="zh-CN" altLang="zh-CN" sz="2600" kern="100" dirty="0">
                <a:latin typeface="Times New Roman" panose="02020603050405020304" pitchFamily="18" charset="0"/>
                <a:cs typeface="Times New Roman" panose="02020603050405020304" pitchFamily="18" charset="0"/>
              </a:rPr>
              <a:t>项</a:t>
            </a:r>
            <a:r>
              <a:rPr lang="zh-CN" altLang="zh-CN" sz="2600" kern="100" dirty="0" smtClean="0">
                <a:latin typeface="Times New Roman" panose="02020603050405020304" pitchFamily="18" charset="0"/>
                <a:cs typeface="Times New Roman" panose="02020603050405020304" pitchFamily="18" charset="0"/>
              </a:rPr>
              <a:t>；</a:t>
            </a:r>
            <a:endParaRPr lang="en-US" altLang="zh-CN" sz="26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600" kern="100" dirty="0" smtClean="0">
                <a:latin typeface="Times New Roman" panose="02020603050405020304" pitchFamily="18" charset="0"/>
                <a:cs typeface="Times New Roman" panose="02020603050405020304" pitchFamily="18" charset="0"/>
              </a:rPr>
              <a:t>僭</a:t>
            </a:r>
            <a:r>
              <a:rPr lang="zh-CN" altLang="zh-CN" sz="2600" kern="100" dirty="0">
                <a:latin typeface="Times New Roman" panose="02020603050405020304" pitchFamily="18" charset="0"/>
                <a:cs typeface="Times New Roman" panose="02020603050405020304" pitchFamily="18" charset="0"/>
              </a:rPr>
              <a:t>主政治是以非法手段取得政权建立的独裁统治，与材料主旨不符，排除</a:t>
            </a:r>
            <a:r>
              <a:rPr lang="en-US" altLang="zh-CN" sz="2600" kern="100" dirty="0">
                <a:latin typeface="Times New Roman" panose="02020603050405020304" pitchFamily="18" charset="0"/>
              </a:rPr>
              <a:t>B</a:t>
            </a:r>
            <a:r>
              <a:rPr lang="zh-CN" altLang="zh-CN" sz="2600" kern="100" dirty="0">
                <a:latin typeface="Times New Roman" panose="02020603050405020304" pitchFamily="18" charset="0"/>
                <a:cs typeface="Times New Roman" panose="02020603050405020304" pitchFamily="18" charset="0"/>
              </a:rPr>
              <a:t>项</a:t>
            </a:r>
            <a:r>
              <a:rPr lang="zh-CN" altLang="zh-CN" sz="2600" kern="100" dirty="0" smtClean="0">
                <a:latin typeface="Times New Roman" panose="02020603050405020304" pitchFamily="18" charset="0"/>
                <a:cs typeface="Times New Roman" panose="02020603050405020304" pitchFamily="18" charset="0"/>
              </a:rPr>
              <a:t>；</a:t>
            </a:r>
            <a:endParaRPr lang="en-US" altLang="zh-CN" sz="26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600" kern="100" dirty="0" smtClean="0">
                <a:latin typeface="Times New Roman" panose="02020603050405020304" pitchFamily="18" charset="0"/>
                <a:cs typeface="Times New Roman" panose="02020603050405020304" pitchFamily="18" charset="0"/>
              </a:rPr>
              <a:t>罗马</a:t>
            </a:r>
            <a:r>
              <a:rPr lang="zh-CN" altLang="zh-CN" sz="2600" kern="100" dirty="0">
                <a:latin typeface="Times New Roman" panose="02020603050405020304" pitchFamily="18" charset="0"/>
                <a:cs typeface="Times New Roman" panose="02020603050405020304" pitchFamily="18" charset="0"/>
              </a:rPr>
              <a:t>共和政体的特点是国家由元老院、执政官和部族会议三权分立，掌握国家实权的元老院由贵族组成，执政官由百人队会议从贵族中选举产生，行使最高行政权力，与材料信息不符，排除</a:t>
            </a:r>
            <a:r>
              <a:rPr lang="en-US" altLang="zh-CN" sz="2600" kern="100" dirty="0">
                <a:latin typeface="Times New Roman" panose="02020603050405020304" pitchFamily="18" charset="0"/>
              </a:rPr>
              <a:t>C</a:t>
            </a:r>
            <a:r>
              <a:rPr lang="zh-CN" altLang="zh-CN" sz="2600" kern="100" dirty="0">
                <a:latin typeface="Times New Roman" panose="02020603050405020304" pitchFamily="18" charset="0"/>
                <a:cs typeface="Times New Roman" panose="02020603050405020304" pitchFamily="18" charset="0"/>
              </a:rPr>
              <a:t>项</a:t>
            </a:r>
            <a:r>
              <a:rPr lang="zh-CN" altLang="zh-CN" sz="2600" kern="100" dirty="0" smtClean="0">
                <a:latin typeface="Times New Roman" panose="02020603050405020304" pitchFamily="18" charset="0"/>
                <a:cs typeface="Times New Roman" panose="02020603050405020304" pitchFamily="18" charset="0"/>
              </a:rPr>
              <a:t>；</a:t>
            </a:r>
            <a:endParaRPr lang="en-US" altLang="zh-CN" sz="26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600" kern="100" dirty="0" smtClean="0">
                <a:latin typeface="Times New Roman" panose="02020603050405020304" pitchFamily="18" charset="0"/>
                <a:cs typeface="Times New Roman" panose="02020603050405020304" pitchFamily="18" charset="0"/>
              </a:rPr>
              <a:t>寡头政治</a:t>
            </a:r>
            <a:r>
              <a:rPr lang="zh-CN" altLang="zh-CN" sz="2600" kern="100" dirty="0">
                <a:latin typeface="Times New Roman" panose="02020603050405020304" pitchFamily="18" charset="0"/>
                <a:cs typeface="Times New Roman" panose="02020603050405020304" pitchFamily="18" charset="0"/>
              </a:rPr>
              <a:t>是指由少数人掌握政权，与材料中</a:t>
            </a:r>
            <a:r>
              <a:rPr lang="en-US" altLang="zh-CN" sz="26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600" kern="100" dirty="0">
                <a:latin typeface="Times New Roman" panose="02020603050405020304" pitchFamily="18" charset="0"/>
                <a:cs typeface="Times New Roman" panose="02020603050405020304" pitchFamily="18" charset="0"/>
              </a:rPr>
              <a:t>让国家所有权威部门受到人们充分而自如地平和批评</a:t>
            </a:r>
            <a:r>
              <a:rPr lang="en-US" altLang="zh-CN" sz="26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600" kern="100" dirty="0">
                <a:latin typeface="Times New Roman" panose="02020603050405020304" pitchFamily="18" charset="0"/>
                <a:cs typeface="Times New Roman" panose="02020603050405020304" pitchFamily="18" charset="0"/>
              </a:rPr>
              <a:t>的民主政治相违背，排除</a:t>
            </a:r>
            <a:r>
              <a:rPr lang="en-US" altLang="zh-CN" sz="2600" kern="100" dirty="0">
                <a:latin typeface="Times New Roman" panose="02020603050405020304" pitchFamily="18" charset="0"/>
              </a:rPr>
              <a:t>D</a:t>
            </a:r>
            <a:r>
              <a:rPr lang="zh-CN" altLang="zh-CN" sz="2600" kern="100" dirty="0">
                <a:latin typeface="Times New Roman" panose="02020603050405020304" pitchFamily="18" charset="0"/>
                <a:cs typeface="Times New Roman" panose="02020603050405020304" pitchFamily="18" charset="0"/>
              </a:rPr>
              <a:t>项。</a:t>
            </a:r>
            <a:endParaRPr lang="zh-CN" altLang="zh-CN" sz="260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linds(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linds(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linds(horizontal)">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1637" y="621482"/>
            <a:ext cx="11187139" cy="3354740"/>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3.</a:t>
            </a:r>
            <a:r>
              <a:rPr lang="en-US" altLang="zh-CN" sz="2800" kern="100" dirty="0">
                <a:latin typeface="Times New Roman" panose="02020603050405020304" pitchFamily="18" charset="0"/>
                <a:cs typeface="Courier New" panose="02070309020205020404" pitchFamily="49" charset="0"/>
              </a:rPr>
              <a:t>(2020·</a:t>
            </a:r>
            <a:r>
              <a:rPr lang="zh-CN" altLang="zh-CN" sz="2800" kern="100" dirty="0">
                <a:latin typeface="Times New Roman" panose="02020603050405020304" pitchFamily="18" charset="0"/>
                <a:ea typeface="楷体_GB2312" panose="02010609030101010101" pitchFamily="49" charset="-122"/>
                <a:cs typeface="Times New Roman" panose="02020603050405020304" pitchFamily="18" charset="0"/>
              </a:rPr>
              <a:t>山东卷</a:t>
            </a:r>
            <a:r>
              <a:rPr lang="zh-CN" altLang="zh-CN" sz="2800" kern="100" dirty="0">
                <a:latin typeface="Times New Roman" panose="02020603050405020304" pitchFamily="18" charset="0"/>
                <a:cs typeface="Times New Roman" panose="02020603050405020304" pitchFamily="18" charset="0"/>
              </a:rPr>
              <a:t>，</a:t>
            </a:r>
            <a:r>
              <a:rPr lang="en-US" altLang="zh-CN" sz="2800" kern="100" dirty="0">
                <a:latin typeface="Times New Roman" panose="02020603050405020304" pitchFamily="18" charset="0"/>
                <a:cs typeface="Courier New" panose="02070309020205020404" pitchFamily="49" charset="0"/>
              </a:rPr>
              <a:t>10)</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智者学派的代表人物普罗泰格拉认为，</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当雅典人进行公共事务的讨论时</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他们听每个人的建议，因为他们每个人都有这种美德，否则城邦将不存在。</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他强调雅典的存续得益于</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规范的公共事务</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决策程序</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积极参政的公民群体</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良好的道德</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风尚</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D</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发达的城邦教育</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18"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0"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3</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1"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7" name="TextBox 4"/>
          <p:cNvSpPr txBox="1"/>
          <p:nvPr/>
        </p:nvSpPr>
        <p:spPr>
          <a:xfrm>
            <a:off x="5231110" y="2637706"/>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
        <p:nvSpPr>
          <p:cNvPr id="8"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5</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0"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3</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1"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8"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5</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9" name="矩形 8"/>
          <p:cNvSpPr/>
          <p:nvPr/>
        </p:nvSpPr>
        <p:spPr>
          <a:xfrm>
            <a:off x="611852" y="261442"/>
            <a:ext cx="10966708" cy="5858246"/>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根据材料</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他们听每个人的建议，因为他们每个人都有这种美德，否则城邦将不存在</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可知普罗泰格拉强调雅典的存续得益于积极参政的公民群体，故选</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项</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决策程序</a:t>
            </a:r>
            <a:r>
              <a:rPr lang="zh-CN" altLang="zh-CN" sz="2800" kern="100" dirty="0">
                <a:latin typeface="Times New Roman" panose="02020603050405020304" pitchFamily="18" charset="0"/>
                <a:cs typeface="Times New Roman" panose="02020603050405020304" pitchFamily="18" charset="0"/>
              </a:rPr>
              <a:t>是指科学地决策所应遵循的基本的逻辑步骤和阶段，与材料所述</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他们听每个人的建议</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不符，排除</a:t>
            </a:r>
            <a:r>
              <a:rPr lang="en-US" altLang="zh-CN" sz="2800" kern="100" dirty="0">
                <a:latin typeface="Times New Roman" panose="02020603050405020304" pitchFamily="18" charset="0"/>
                <a:cs typeface="Courier New" panose="02070309020205020404" pitchFamily="49" charset="0"/>
              </a:rPr>
              <a:t>A</a:t>
            </a:r>
            <a:r>
              <a:rPr lang="zh-CN" altLang="zh-CN" sz="2800" kern="100" dirty="0">
                <a:latin typeface="Times New Roman" panose="02020603050405020304" pitchFamily="18" charset="0"/>
                <a:cs typeface="Times New Roman" panose="02020603050405020304" pitchFamily="18" charset="0"/>
              </a:rPr>
              <a:t>项</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智者</a:t>
            </a:r>
            <a:r>
              <a:rPr lang="zh-CN" altLang="zh-CN" sz="2800" kern="100" dirty="0">
                <a:latin typeface="Times New Roman" panose="02020603050405020304" pitchFamily="18" charset="0"/>
                <a:cs typeface="Times New Roman" panose="02020603050405020304" pitchFamily="18" charset="0"/>
              </a:rPr>
              <a:t>学派的代表人物普罗泰格拉主张</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人是万物的尺度</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，忽视道德，排除</a:t>
            </a:r>
            <a:r>
              <a:rPr lang="en-US" altLang="zh-CN" sz="2800" kern="100" dirty="0">
                <a:latin typeface="Times New Roman" panose="02020603050405020304" pitchFamily="18" charset="0"/>
                <a:cs typeface="Courier New" panose="02070309020205020404" pitchFamily="49" charset="0"/>
              </a:rPr>
              <a:t>C</a:t>
            </a:r>
            <a:r>
              <a:rPr lang="zh-CN" altLang="zh-CN" sz="2800" kern="100" dirty="0">
                <a:latin typeface="Times New Roman" panose="02020603050405020304" pitchFamily="18" charset="0"/>
                <a:cs typeface="Times New Roman" panose="02020603050405020304" pitchFamily="18" charset="0"/>
              </a:rPr>
              <a:t>项</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根据</a:t>
            </a:r>
            <a:r>
              <a:rPr lang="zh-CN" altLang="zh-CN" sz="2800" kern="100" dirty="0">
                <a:latin typeface="Times New Roman" panose="02020603050405020304" pitchFamily="18" charset="0"/>
                <a:cs typeface="Times New Roman" panose="02020603050405020304" pitchFamily="18" charset="0"/>
              </a:rPr>
              <a:t>材料</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他们听每个人的建议</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可知普罗泰格拉强调雅典公民参与的重要性，未涉及</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城邦教育</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的影响，排除</a:t>
            </a:r>
            <a:r>
              <a:rPr lang="en-US" altLang="zh-CN" sz="2800" kern="100" dirty="0">
                <a:latin typeface="Times New Roman" panose="02020603050405020304" pitchFamily="18" charset="0"/>
                <a:cs typeface="Courier New" panose="02070309020205020404" pitchFamily="49" charset="0"/>
              </a:rPr>
              <a:t>D</a:t>
            </a:r>
            <a:r>
              <a:rPr lang="zh-CN" altLang="zh-CN" sz="2800" kern="100" dirty="0">
                <a:latin typeface="Times New Roman" panose="02020603050405020304" pitchFamily="18" charset="0"/>
                <a:cs typeface="Times New Roman" panose="02020603050405020304" pitchFamily="18" charset="0"/>
              </a:rPr>
              <a:t>项。</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linds(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57019" y="477466"/>
            <a:ext cx="11076375" cy="4573215"/>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4.</a:t>
            </a:r>
            <a:r>
              <a:rPr lang="en-US" altLang="zh-CN" sz="2800" kern="100" dirty="0">
                <a:latin typeface="Times New Roman" panose="02020603050405020304" pitchFamily="18" charset="0"/>
                <a:cs typeface="Courier New" panose="02070309020205020404" pitchFamily="49" charset="0"/>
              </a:rPr>
              <a:t>(2020·</a:t>
            </a:r>
            <a:r>
              <a:rPr lang="zh-CN" altLang="zh-CN" sz="2800" kern="100" dirty="0">
                <a:latin typeface="Times New Roman" panose="02020603050405020304" pitchFamily="18" charset="0"/>
                <a:ea typeface="楷体_GB2312" panose="02010609030101010101" pitchFamily="49" charset="-122"/>
                <a:cs typeface="Times New Roman" panose="02020603050405020304" pitchFamily="18" charset="0"/>
              </a:rPr>
              <a:t>河北高三期末</a:t>
            </a:r>
            <a:r>
              <a:rPr lang="en-US" altLang="zh-CN" sz="2800" kern="100" dirty="0">
                <a:latin typeface="Times New Roman" panose="02020603050405020304" pitchFamily="18" charset="0"/>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恩格斯曾指出：</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野蛮时代是学会经营畜牧业和农业的时期，是学会靠人类的活动来增加天然产物生产的方法的时期。文明时代是学会对天然产物进一步加工的时期，是真正的工业和艺术产生的时期。</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据此，推动</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野蛮时代</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向</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文明时代</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发展的重要条件是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文字的发明</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	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冶金业的出现</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农业的发展</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	D</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工商业的兴起</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1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1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1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prstClr val="black"/>
                </a:solidFill>
                <a:latin typeface="Broadway" pitchFamily="82" charset="0"/>
                <a:ea typeface="楷体" panose="02010609060101010101" pitchFamily="49" charset="-122"/>
                <a:cs typeface="经典繁仿黑" pitchFamily="49" charset="-122"/>
              </a:rPr>
              <a:t>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4</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8"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5</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0" name="TextBox 4"/>
          <p:cNvSpPr txBox="1"/>
          <p:nvPr/>
        </p:nvSpPr>
        <p:spPr>
          <a:xfrm>
            <a:off x="4079062" y="3789914"/>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7"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8"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prstClr val="black"/>
                </a:solidFill>
                <a:latin typeface="Broadway" pitchFamily="82" charset="0"/>
                <a:ea typeface="楷体" panose="02010609060101010101" pitchFamily="49" charset="-122"/>
                <a:cs typeface="经典繁仿黑" pitchFamily="49" charset="-122"/>
              </a:rPr>
              <a:t>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9"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4</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11"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5</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3" name="矩形 12"/>
          <p:cNvSpPr/>
          <p:nvPr/>
        </p:nvSpPr>
        <p:spPr>
          <a:xfrm>
            <a:off x="409107" y="765498"/>
            <a:ext cx="11372199" cy="3973371"/>
          </a:xfrm>
          <a:prstGeom prst="rect">
            <a:avLst/>
          </a:prstGeom>
        </p:spPr>
        <p:txBody>
          <a:bodyPr wrap="square" lIns="121898" tIns="60948" rIns="121898" bIns="60948">
            <a:spAutoFit/>
          </a:bodyPr>
          <a:lstStyle/>
          <a:p>
            <a:pPr algn="just">
              <a:lnSpc>
                <a:spcPct val="140000"/>
              </a:lnSpc>
              <a:spcBef>
                <a:spcPts val="600"/>
              </a:spcBef>
              <a:spcAft>
                <a:spcPts val="0"/>
              </a:spcAft>
              <a:tabLst>
                <a:tab pos="2070735" algn="l"/>
              </a:tabLs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文明时代相对于野蛮时代，人类更多的是对天然产物的进一步加工，是真正的工业和艺术产生的时期，而加工天然产物的重要条件是冶金业的出现，唯有如此，对天然产物的加工才有可能进行，</a:t>
            </a:r>
            <a:r>
              <a:rPr lang="en-US" altLang="zh-CN" sz="2800" kern="100" dirty="0">
                <a:latin typeface="Times New Roman" panose="02020603050405020304" pitchFamily="18" charset="0"/>
              </a:rPr>
              <a:t>B</a:t>
            </a:r>
            <a:r>
              <a:rPr lang="zh-CN" altLang="zh-CN" sz="2800" kern="100" dirty="0">
                <a:latin typeface="Times New Roman" panose="02020603050405020304" pitchFamily="18" charset="0"/>
                <a:cs typeface="Times New Roman" panose="02020603050405020304" pitchFamily="18" charset="0"/>
              </a:rPr>
              <a:t>正确</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40000"/>
              </a:lnSpc>
              <a:spcBef>
                <a:spcPts val="600"/>
              </a:spcBef>
              <a:spcAft>
                <a:spcPts val="0"/>
              </a:spcAft>
              <a:tabLst>
                <a:tab pos="2070735" algn="l"/>
              </a:tabLst>
            </a:pPr>
            <a:r>
              <a:rPr lang="zh-CN" altLang="zh-CN" sz="2800" kern="100" dirty="0" smtClean="0">
                <a:latin typeface="Times New Roman" panose="02020603050405020304" pitchFamily="18" charset="0"/>
                <a:cs typeface="Times New Roman" panose="02020603050405020304" pitchFamily="18" charset="0"/>
              </a:rPr>
              <a:t>文字</a:t>
            </a:r>
            <a:r>
              <a:rPr lang="zh-CN" altLang="zh-CN" sz="2800" kern="100" dirty="0">
                <a:latin typeface="Times New Roman" panose="02020603050405020304" pitchFamily="18" charset="0"/>
                <a:cs typeface="Times New Roman" panose="02020603050405020304" pitchFamily="18" charset="0"/>
              </a:rPr>
              <a:t>的发明不能对天然产物进一步加工，排除</a:t>
            </a:r>
            <a:r>
              <a:rPr lang="en-US" altLang="zh-CN" sz="2800" kern="100" dirty="0">
                <a:latin typeface="Times New Roman" panose="02020603050405020304" pitchFamily="18" charset="0"/>
              </a:rPr>
              <a:t>A</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40000"/>
              </a:lnSpc>
              <a:spcBef>
                <a:spcPts val="600"/>
              </a:spcBef>
              <a:spcAft>
                <a:spcPts val="0"/>
              </a:spcAft>
              <a:tabLst>
                <a:tab pos="2070735" algn="l"/>
              </a:tabLst>
            </a:pPr>
            <a:r>
              <a:rPr lang="zh-CN" altLang="zh-CN" sz="2800" kern="100" dirty="0" smtClean="0">
                <a:latin typeface="Times New Roman" panose="02020603050405020304" pitchFamily="18" charset="0"/>
                <a:cs typeface="Times New Roman" panose="02020603050405020304" pitchFamily="18" charset="0"/>
              </a:rPr>
              <a:t>农业</a:t>
            </a:r>
            <a:r>
              <a:rPr lang="zh-CN" altLang="zh-CN" sz="2800" kern="100" dirty="0">
                <a:latin typeface="Times New Roman" panose="02020603050405020304" pitchFamily="18" charset="0"/>
                <a:cs typeface="Times New Roman" panose="02020603050405020304" pitchFamily="18" charset="0"/>
              </a:rPr>
              <a:t>的发展和对天然产物的加工之间不存在因果联系，排除</a:t>
            </a:r>
            <a:r>
              <a:rPr lang="en-US" altLang="zh-CN" sz="2800" kern="100" dirty="0">
                <a:latin typeface="Times New Roman" panose="02020603050405020304" pitchFamily="18" charset="0"/>
              </a:rPr>
              <a:t>C</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40000"/>
              </a:lnSpc>
              <a:spcBef>
                <a:spcPts val="600"/>
              </a:spcBef>
              <a:spcAft>
                <a:spcPts val="0"/>
              </a:spcAft>
              <a:tabLst>
                <a:tab pos="2070735" algn="l"/>
              </a:tabLst>
            </a:pPr>
            <a:r>
              <a:rPr lang="zh-CN" altLang="zh-CN" sz="2800" kern="100" dirty="0" smtClean="0">
                <a:latin typeface="Times New Roman" panose="02020603050405020304" pitchFamily="18" charset="0"/>
                <a:cs typeface="Times New Roman" panose="02020603050405020304" pitchFamily="18" charset="0"/>
              </a:rPr>
              <a:t>工商业</a:t>
            </a:r>
            <a:r>
              <a:rPr lang="zh-CN" altLang="zh-CN" sz="2800" kern="100" dirty="0">
                <a:latin typeface="Times New Roman" panose="02020603050405020304" pitchFamily="18" charset="0"/>
                <a:cs typeface="Times New Roman" panose="02020603050405020304" pitchFamily="18" charset="0"/>
              </a:rPr>
              <a:t>兴起是天然产物加工之后的结果，而非条件，排除</a:t>
            </a:r>
            <a:r>
              <a:rPr lang="en-US" altLang="zh-CN" sz="2800" kern="100" dirty="0">
                <a:latin typeface="Times New Roman" panose="02020603050405020304" pitchFamily="18" charset="0"/>
              </a:rPr>
              <a:t>D</a:t>
            </a:r>
            <a:r>
              <a:rPr lang="zh-CN" altLang="zh-CN" sz="2800" kern="100" dirty="0">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linds(horizont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linds(horizont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blinds(horizontal)">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78582" y="693490"/>
            <a:ext cx="11305256" cy="4542462"/>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5.</a:t>
            </a:r>
            <a:r>
              <a:rPr lang="en-US" altLang="zh-CN" sz="2800" kern="100" dirty="0">
                <a:latin typeface="Times New Roman" panose="02020603050405020304" pitchFamily="18" charset="0"/>
                <a:cs typeface="Courier New" panose="02070309020205020404" pitchFamily="49" charset="0"/>
              </a:rPr>
              <a:t>(2020·</a:t>
            </a:r>
            <a:r>
              <a:rPr lang="zh-CN" altLang="zh-CN" sz="2800" kern="100" dirty="0">
                <a:latin typeface="Times New Roman" panose="02020603050405020304" pitchFamily="18" charset="0"/>
                <a:ea typeface="楷体_GB2312" panose="02010609030101010101" pitchFamily="49" charset="-122"/>
                <a:cs typeface="Times New Roman" panose="02020603050405020304" pitchFamily="18" charset="0"/>
              </a:rPr>
              <a:t>上海高三三模</a:t>
            </a:r>
            <a:r>
              <a:rPr lang="en-US" altLang="zh-CN" sz="2800" kern="100" dirty="0">
                <a:latin typeface="Times New Roman" panose="02020603050405020304" pitchFamily="18" charset="0"/>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随着生产力的提高和文明结构的扩大和强化，古代世界分散的点状文明逐渐发展为较大范围的区域文明或文化圈。其中由西向东排列正确的是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伊斯兰文明</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儒家文明</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基督教文明</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B.</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儒家文明</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伊斯兰文明</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基督教文明</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基督教文明</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儒家文明</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伊斯兰文明</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基督教文明</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伊斯兰文明</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儒家文明</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4" name="TextBox 4"/>
          <p:cNvSpPr txBox="1"/>
          <p:nvPr/>
        </p:nvSpPr>
        <p:spPr>
          <a:xfrm>
            <a:off x="327872" y="4581922"/>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
        <p:nvSpPr>
          <p:cNvPr id="6"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7"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8"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prstClr val="black"/>
                </a:solidFill>
                <a:latin typeface="Broadway" pitchFamily="82" charset="0"/>
                <a:ea typeface="楷体" panose="02010609060101010101" pitchFamily="49" charset="-122"/>
                <a:cs typeface="经典繁仿黑" pitchFamily="49" charset="-122"/>
              </a:rPr>
              <a:t>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9"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12"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5</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7"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8"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prstClr val="black"/>
                </a:solidFill>
                <a:latin typeface="Broadway" pitchFamily="82" charset="0"/>
                <a:ea typeface="楷体" panose="02010609060101010101" pitchFamily="49" charset="-122"/>
                <a:cs typeface="经典繁仿黑" pitchFamily="49" charset="-122"/>
              </a:rPr>
              <a:t>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9"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12"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5</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14" name="矩形 13"/>
          <p:cNvSpPr/>
          <p:nvPr/>
        </p:nvSpPr>
        <p:spPr>
          <a:xfrm>
            <a:off x="553957" y="1341562"/>
            <a:ext cx="11082498" cy="1980261"/>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根据题干</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由西向东</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的区域文明或文化圈并结合所学可知，古代世界文明由西向东排列是欧洲基督教文明、中东伊斯兰文明及东亚儒家文明，故</a:t>
            </a:r>
            <a:r>
              <a:rPr lang="en-US" altLang="zh-CN" sz="2800" kern="100" dirty="0">
                <a:latin typeface="Times New Roman" panose="02020603050405020304" pitchFamily="18" charset="0"/>
                <a:cs typeface="Courier New" panose="02070309020205020404" pitchFamily="49" charset="0"/>
              </a:rPr>
              <a:t>D</a:t>
            </a:r>
            <a:r>
              <a:rPr lang="zh-CN" altLang="zh-CN" sz="2800" kern="100" dirty="0">
                <a:latin typeface="Times New Roman" panose="02020603050405020304" pitchFamily="18" charset="0"/>
                <a:cs typeface="Times New Roman" panose="02020603050405020304" pitchFamily="18" charset="0"/>
              </a:rPr>
              <a:t>项正确。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15" name="矩形 14">
            <a:hlinkClick r:id="rId6" action="ppaction://hlinksldjump"/>
          </p:cNvPr>
          <p:cNvSpPr/>
          <p:nvPr/>
        </p:nvSpPr>
        <p:spPr bwMode="auto">
          <a:xfrm>
            <a:off x="11211213" y="6398788"/>
            <a:ext cx="979200" cy="460800"/>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zh-CN" altLang="en-US" sz="2000"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a:rPr>
              <a:t>返 回</a:t>
            </a:r>
            <a:endParaRPr lang="zh-CN" altLang="en-US" sz="2000"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linds(horizontal)">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连接符 22"/>
          <p:cNvCxnSpPr/>
          <p:nvPr/>
        </p:nvCxnSpPr>
        <p:spPr>
          <a:xfrm flipV="1">
            <a:off x="-25475" y="820366"/>
            <a:ext cx="12185801" cy="17140"/>
          </a:xfrm>
          <a:prstGeom prst="line">
            <a:avLst/>
          </a:prstGeom>
          <a:ln>
            <a:gradFill>
              <a:gsLst>
                <a:gs pos="0">
                  <a:srgbClr val="DDE3E8"/>
                </a:gs>
                <a:gs pos="80000">
                  <a:srgbClr val="DDE3E8"/>
                </a:gs>
                <a:gs pos="0">
                  <a:schemeClr val="bg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任意多边形 26"/>
          <p:cNvSpPr/>
          <p:nvPr/>
        </p:nvSpPr>
        <p:spPr>
          <a:xfrm>
            <a:off x="-25475" y="271296"/>
            <a:ext cx="12215888" cy="504602"/>
          </a:xfrm>
          <a:custGeom>
            <a:avLst/>
            <a:gdLst>
              <a:gd name="connsiteX0" fmla="*/ 0 w 6167214"/>
              <a:gd name="connsiteY0" fmla="*/ 0 h 927757"/>
              <a:gd name="connsiteX1" fmla="*/ 6167214 w 6167214"/>
              <a:gd name="connsiteY1" fmla="*/ 0 h 927757"/>
              <a:gd name="connsiteX2" fmla="*/ 5799071 w 6167214"/>
              <a:gd name="connsiteY2" fmla="*/ 927757 h 927757"/>
              <a:gd name="connsiteX3" fmla="*/ 0 w 6167214"/>
              <a:gd name="connsiteY3" fmla="*/ 927757 h 927757"/>
            </a:gdLst>
            <a:ahLst/>
            <a:cxnLst>
              <a:cxn ang="0">
                <a:pos x="connsiteX0" y="connsiteY0"/>
              </a:cxn>
              <a:cxn ang="0">
                <a:pos x="connsiteX1" y="connsiteY1"/>
              </a:cxn>
              <a:cxn ang="0">
                <a:pos x="connsiteX2" y="connsiteY2"/>
              </a:cxn>
              <a:cxn ang="0">
                <a:pos x="connsiteX3" y="connsiteY3"/>
              </a:cxn>
            </a:cxnLst>
            <a:rect l="l" t="t" r="r" b="b"/>
            <a:pathLst>
              <a:path w="6167214" h="927757">
                <a:moveTo>
                  <a:pt x="0" y="0"/>
                </a:moveTo>
                <a:lnTo>
                  <a:pt x="6167214" y="0"/>
                </a:lnTo>
                <a:lnTo>
                  <a:pt x="5799071" y="927757"/>
                </a:lnTo>
                <a:lnTo>
                  <a:pt x="0" y="927757"/>
                </a:lnTo>
                <a:close/>
              </a:path>
            </a:pathLst>
          </a:custGeom>
          <a:gradFill flip="none" rotWithShape="1">
            <a:gsLst>
              <a:gs pos="0">
                <a:schemeClr val="accent5">
                  <a:lumMod val="40000"/>
                  <a:lumOff val="60000"/>
                  <a:alpha val="0"/>
                </a:schemeClr>
              </a:gs>
              <a:gs pos="100000">
                <a:schemeClr val="bg1">
                  <a:lumMod val="85000"/>
                  <a:alpha val="6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5281522" y="261987"/>
            <a:ext cx="1627369" cy="523220"/>
          </a:xfrm>
          <a:prstGeom prst="rect">
            <a:avLst/>
          </a:prstGeom>
        </p:spPr>
        <p:txBody>
          <a:bodyPr wrap="none">
            <a:spAutoFit/>
          </a:bodyPr>
          <a:lstStyle/>
          <a:p>
            <a:r>
              <a:rPr lang="zh-CN" altLang="zh-CN" sz="2800" b="1" kern="100" dirty="0">
                <a:latin typeface="Times New Roman" panose="02020603050405020304" pitchFamily="18" charset="0"/>
                <a:ea typeface="微软雅黑" panose="020B0503020204020204" pitchFamily="34" charset="-122"/>
              </a:rPr>
              <a:t>课时精练</a:t>
            </a:r>
            <a:endParaRPr lang="zh-CN" altLang="en-US" sz="2800" b="1" kern="100" dirty="0">
              <a:latin typeface="Times New Roman" panose="02020603050405020304" pitchFamily="18" charset="0"/>
              <a:ea typeface="微软雅黑" panose="020B0503020204020204" pitchFamily="34" charset="-122"/>
            </a:endParaRPr>
          </a:p>
        </p:txBody>
      </p:sp>
      <p:cxnSp>
        <p:nvCxnSpPr>
          <p:cNvPr id="29" name="直接连接符 28"/>
          <p:cNvCxnSpPr/>
          <p:nvPr/>
        </p:nvCxnSpPr>
        <p:spPr>
          <a:xfrm flipV="1">
            <a:off x="0" y="189434"/>
            <a:ext cx="12190413" cy="32770"/>
          </a:xfrm>
          <a:prstGeom prst="line">
            <a:avLst/>
          </a:prstGeom>
          <a:ln>
            <a:gradFill>
              <a:gsLst>
                <a:gs pos="0">
                  <a:schemeClr val="accent1">
                    <a:lumMod val="5000"/>
                    <a:lumOff val="95000"/>
                    <a:alpha val="0"/>
                  </a:schemeClr>
                </a:gs>
                <a:gs pos="80000">
                  <a:srgbClr val="DDE3E8"/>
                </a:gs>
                <a:gs pos="0">
                  <a:schemeClr val="bg1"/>
                </a:gs>
              </a:gsLst>
              <a:lin ang="0" scaled="0"/>
            </a:gra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557019" y="909514"/>
            <a:ext cx="11076375" cy="769417"/>
          </a:xfrm>
          <a:prstGeom prst="rect">
            <a:avLst/>
          </a:prstGeom>
        </p:spPr>
        <p:txBody>
          <a:bodyPr wrap="square" lIns="121898" tIns="60948" rIns="121898" bIns="60948">
            <a:spAutoFit/>
          </a:bodyPr>
          <a:lstStyle/>
          <a:p>
            <a:pPr algn="just">
              <a:lnSpc>
                <a:spcPct val="150000"/>
              </a:lnSpc>
              <a:spcAft>
                <a:spcPts val="0"/>
              </a:spcAft>
            </a:pPr>
            <a:r>
              <a:rPr lang="zh-CN" altLang="zh-CN" sz="2800" b="1" kern="100" dirty="0">
                <a:solidFill>
                  <a:srgbClr val="0000FF"/>
                </a:solidFill>
                <a:latin typeface="Times New Roman" panose="02020603050405020304" pitchFamily="18" charset="0"/>
                <a:ea typeface="方正中等线简体" panose="03000509000000000000" pitchFamily="65" charset="-122"/>
                <a:cs typeface="Times New Roman" panose="02020603050405020304" pitchFamily="18" charset="0"/>
              </a:rPr>
              <a:t>一、选择题</a:t>
            </a:r>
            <a:endParaRPr lang="zh-CN" altLang="zh-CN" sz="280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5" name="矩形 24"/>
          <p:cNvSpPr/>
          <p:nvPr/>
        </p:nvSpPr>
        <p:spPr>
          <a:xfrm>
            <a:off x="557019" y="1629594"/>
            <a:ext cx="11076375" cy="4682861"/>
          </a:xfrm>
          <a:prstGeom prst="rect">
            <a:avLst/>
          </a:prstGeom>
        </p:spPr>
        <p:txBody>
          <a:bodyPr wrap="square" lIns="121898" tIns="60948" rIns="121898" bIns="60948">
            <a:spAutoFit/>
          </a:bodyPr>
          <a:lstStyle/>
          <a:p>
            <a:pPr algn="just">
              <a:lnSpc>
                <a:spcPts val="45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远古时期，随着社会生产力的发展，人们逐渐从原始的狩猎采集等寻找食物的方式转化为开始饲养和种植的生活，原始的种植也成为主要的食物来源，也比以前的狩猎行为的食物来源要稳定得多。这些变化反映了</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ts val="45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种植生活是农业兴起的重要标志</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ts val="45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B.</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农业成为古代社会基本生产部门</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ts val="45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种植经济根本改变人类生活方式</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nSpc>
                <a:spcPts val="4500"/>
              </a:lnSpc>
            </a:pPr>
            <a:r>
              <a:rPr lang="en-US" altLang="zh-CN" sz="2800" kern="100" dirty="0">
                <a:latin typeface="Times New Roman" panose="02020603050405020304" pitchFamily="18" charset="0"/>
                <a:ea typeface="方正中等线简体" panose="03000509000000000000" pitchFamily="65" charset="-122"/>
              </a:rPr>
              <a:t>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农业和畜牧业出现了社会大分工</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6"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0"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prstClr val="black"/>
                </a:solidFill>
                <a:latin typeface="Broadway" pitchFamily="82" charset="0"/>
                <a:ea typeface="楷体" panose="02010609060101010101" pitchFamily="49" charset="-122"/>
                <a:cs typeface="经典繁仿黑" pitchFamily="49" charset="-122"/>
              </a:rPr>
              <a:t>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32"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47"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5</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48"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6</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49"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7</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50"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8</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51"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9</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52"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10</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53"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11</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54"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12</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55"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56"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33"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35" name="TextBox 4"/>
          <p:cNvSpPr txBox="1"/>
          <p:nvPr/>
        </p:nvSpPr>
        <p:spPr>
          <a:xfrm>
            <a:off x="421088" y="3933850"/>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4"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prstClr val="black"/>
                </a:solidFill>
                <a:latin typeface="Broadway" pitchFamily="82" charset="0"/>
                <a:ea typeface="楷体" panose="02010609060101010101" pitchFamily="49" charset="-122"/>
                <a:cs typeface="经典繁仿黑" pitchFamily="49" charset="-122"/>
              </a:rPr>
              <a:t>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26"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9"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5</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0"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6</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7</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8</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9</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10</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2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11</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30"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12</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31"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32"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23"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9" name="矩形 28"/>
          <p:cNvSpPr/>
          <p:nvPr/>
        </p:nvSpPr>
        <p:spPr>
          <a:xfrm>
            <a:off x="559845" y="477466"/>
            <a:ext cx="11070722" cy="5211915"/>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材料信息主要反映了随着生产力发展，种植经济取代狩猎采集经济，开始了真正的农业经济，故</a:t>
            </a:r>
            <a:r>
              <a:rPr lang="en-US" altLang="zh-CN" sz="2800" kern="100" dirty="0">
                <a:latin typeface="Times New Roman" panose="02020603050405020304" pitchFamily="18" charset="0"/>
              </a:rPr>
              <a:t>A</a:t>
            </a:r>
            <a:r>
              <a:rPr lang="zh-CN" altLang="zh-CN" sz="2800" kern="100" dirty="0">
                <a:latin typeface="Times New Roman" panose="02020603050405020304" pitchFamily="18" charset="0"/>
                <a:cs typeface="Times New Roman" panose="02020603050405020304" pitchFamily="18" charset="0"/>
              </a:rPr>
              <a:t>项正确</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材料</a:t>
            </a:r>
            <a:r>
              <a:rPr lang="zh-CN" altLang="zh-CN" sz="2800" kern="100" dirty="0">
                <a:latin typeface="Times New Roman" panose="02020603050405020304" pitchFamily="18" charset="0"/>
                <a:cs typeface="Times New Roman" panose="02020603050405020304" pitchFamily="18" charset="0"/>
              </a:rPr>
              <a:t>主要是远古时期种植经济的发展，未反映古代社会农业经济的发展，</a:t>
            </a:r>
            <a:r>
              <a:rPr lang="en-US" altLang="zh-CN" sz="2800" kern="100" dirty="0">
                <a:latin typeface="Times New Roman" panose="02020603050405020304" pitchFamily="18" charset="0"/>
              </a:rPr>
              <a:t>B</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远古</a:t>
            </a:r>
            <a:r>
              <a:rPr lang="zh-CN" altLang="zh-CN" sz="2800" kern="100" dirty="0">
                <a:latin typeface="Times New Roman" panose="02020603050405020304" pitchFamily="18" charset="0"/>
                <a:cs typeface="Times New Roman" panose="02020603050405020304" pitchFamily="18" charset="0"/>
              </a:rPr>
              <a:t>时期，种植经济改变了人类生活方式，并非</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根本改变</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a:t>
            </a:r>
            <a:r>
              <a:rPr lang="en-US" altLang="zh-CN" sz="2800" kern="100" dirty="0">
                <a:latin typeface="Times New Roman" panose="02020603050405020304" pitchFamily="18" charset="0"/>
              </a:rPr>
              <a:t>C</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材料</a:t>
            </a:r>
            <a:r>
              <a:rPr lang="zh-CN" altLang="zh-CN" sz="2800" kern="100" dirty="0">
                <a:latin typeface="Times New Roman" panose="02020603050405020304" pitchFamily="18" charset="0"/>
                <a:cs typeface="Times New Roman" panose="02020603050405020304" pitchFamily="18" charset="0"/>
              </a:rPr>
              <a:t>未体现农业和畜牧业是否成为独立的生产部门，未体现社会大分工，</a:t>
            </a:r>
            <a:r>
              <a:rPr lang="en-US" altLang="zh-CN" sz="2800" kern="100" dirty="0">
                <a:latin typeface="Times New Roman" panose="02020603050405020304" pitchFamily="18" charset="0"/>
              </a:rPr>
              <a:t>D</a:t>
            </a:r>
            <a:r>
              <a:rPr lang="zh-CN" altLang="zh-CN" sz="2800" kern="100" dirty="0">
                <a:latin typeface="Times New Roman" panose="02020603050405020304" pitchFamily="18" charset="0"/>
                <a:cs typeface="Times New Roman" panose="02020603050405020304" pitchFamily="18" charset="0"/>
              </a:rPr>
              <a:t>项错误。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blinds(horizontal)">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blinds(horizontal)">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blinds(horizontal)">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blinds(horizontal)">
                                      <p:cBhvr>
                                        <p:cTn id="22"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57019" y="937408"/>
            <a:ext cx="11076375" cy="3926885"/>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一位西方学者说道：</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埃及人是在岩石上砍凿出他们的艺术的，他们不是</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为艺术而艺术</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这表明</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古埃及艺术功利目的性</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强</a:t>
            </a:r>
            <a:endParaRPr lang="zh-CN"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古埃及人宗教思想的具体体现</a:t>
            </a:r>
            <a:endParaRPr lang="zh-CN"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C</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以来世为中心的宗教影响深刻</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重视选材上对石料的偏爱</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2</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2"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19" name="TextBox 4"/>
          <p:cNvSpPr txBox="1"/>
          <p:nvPr/>
        </p:nvSpPr>
        <p:spPr>
          <a:xfrm>
            <a:off x="431974" y="2349674"/>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a:off x="-25475" y="271296"/>
            <a:ext cx="12215888" cy="504602"/>
          </a:xfrm>
          <a:custGeom>
            <a:avLst/>
            <a:gdLst>
              <a:gd name="connsiteX0" fmla="*/ 0 w 6167214"/>
              <a:gd name="connsiteY0" fmla="*/ 0 h 927757"/>
              <a:gd name="connsiteX1" fmla="*/ 6167214 w 6167214"/>
              <a:gd name="connsiteY1" fmla="*/ 0 h 927757"/>
              <a:gd name="connsiteX2" fmla="*/ 5799071 w 6167214"/>
              <a:gd name="connsiteY2" fmla="*/ 927757 h 927757"/>
              <a:gd name="connsiteX3" fmla="*/ 0 w 6167214"/>
              <a:gd name="connsiteY3" fmla="*/ 927757 h 927757"/>
            </a:gdLst>
            <a:ahLst/>
            <a:cxnLst>
              <a:cxn ang="0">
                <a:pos x="connsiteX0" y="connsiteY0"/>
              </a:cxn>
              <a:cxn ang="0">
                <a:pos x="connsiteX1" y="connsiteY1"/>
              </a:cxn>
              <a:cxn ang="0">
                <a:pos x="connsiteX2" y="connsiteY2"/>
              </a:cxn>
              <a:cxn ang="0">
                <a:pos x="connsiteX3" y="connsiteY3"/>
              </a:cxn>
            </a:cxnLst>
            <a:rect l="l" t="t" r="r" b="b"/>
            <a:pathLst>
              <a:path w="6167214" h="927757">
                <a:moveTo>
                  <a:pt x="0" y="0"/>
                </a:moveTo>
                <a:lnTo>
                  <a:pt x="6167214" y="0"/>
                </a:lnTo>
                <a:lnTo>
                  <a:pt x="5799071" y="927757"/>
                </a:lnTo>
                <a:lnTo>
                  <a:pt x="0" y="927757"/>
                </a:lnTo>
                <a:close/>
              </a:path>
            </a:pathLst>
          </a:custGeom>
          <a:gradFill flip="none" rotWithShape="1">
            <a:gsLst>
              <a:gs pos="0">
                <a:schemeClr val="accent5">
                  <a:lumMod val="40000"/>
                  <a:lumOff val="60000"/>
                  <a:alpha val="0"/>
                </a:schemeClr>
              </a:gs>
              <a:gs pos="100000">
                <a:srgbClr val="DDE3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3" name="直接连接符 12"/>
          <p:cNvCxnSpPr/>
          <p:nvPr/>
        </p:nvCxnSpPr>
        <p:spPr>
          <a:xfrm flipV="1">
            <a:off x="0" y="189434"/>
            <a:ext cx="12190413" cy="32770"/>
          </a:xfrm>
          <a:prstGeom prst="line">
            <a:avLst/>
          </a:prstGeom>
          <a:ln>
            <a:gradFill>
              <a:gsLst>
                <a:gs pos="0">
                  <a:schemeClr val="accent1">
                    <a:lumMod val="5000"/>
                    <a:lumOff val="95000"/>
                    <a:alpha val="0"/>
                  </a:schemeClr>
                </a:gs>
                <a:gs pos="80000">
                  <a:srgbClr val="DDE3E8"/>
                </a:gs>
                <a:gs pos="0">
                  <a:schemeClr val="bg1"/>
                </a:gs>
              </a:gsLst>
              <a:lin ang="0" scaled="0"/>
            </a:gra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387046" y="261987"/>
            <a:ext cx="3416320" cy="523220"/>
          </a:xfrm>
          <a:prstGeom prst="rect">
            <a:avLst/>
          </a:prstGeom>
        </p:spPr>
        <p:txBody>
          <a:bodyPr wrap="none">
            <a:spAutoFit/>
          </a:bodyPr>
          <a:lstStyle/>
          <a:p>
            <a:pPr lvl="0" algn="ctr"/>
            <a:r>
              <a:rPr lang="zh-CN" altLang="en-US" sz="2800" b="1" kern="100" dirty="0" smtClean="0">
                <a:latin typeface="Times New Roman" panose="02020603050405020304" pitchFamily="18" charset="0"/>
                <a:ea typeface="微软雅黑" panose="020B0503020204020204" pitchFamily="34" charset="-122"/>
              </a:rPr>
              <a:t>主干梳理　基础夯实</a:t>
            </a:r>
            <a:endParaRPr lang="zh-CN" altLang="en-US" sz="2800" dirty="0"/>
          </a:p>
        </p:txBody>
      </p:sp>
      <p:cxnSp>
        <p:nvCxnSpPr>
          <p:cNvPr id="15" name="直接连接符 14"/>
          <p:cNvCxnSpPr/>
          <p:nvPr/>
        </p:nvCxnSpPr>
        <p:spPr>
          <a:xfrm flipV="1">
            <a:off x="-25475" y="820366"/>
            <a:ext cx="12185801" cy="17140"/>
          </a:xfrm>
          <a:prstGeom prst="line">
            <a:avLst/>
          </a:prstGeom>
          <a:ln>
            <a:gradFill>
              <a:gsLst>
                <a:gs pos="0">
                  <a:srgbClr val="DDE3E8"/>
                </a:gs>
                <a:gs pos="80000">
                  <a:srgbClr val="DDE3E8"/>
                </a:gs>
                <a:gs pos="0">
                  <a:schemeClr val="bg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565447" y="1197546"/>
            <a:ext cx="11059518" cy="5262979"/>
          </a:xfrm>
          <a:prstGeom prst="rect">
            <a:avLst/>
          </a:prstGeom>
        </p:spPr>
        <p:txBody>
          <a:bodyPr wrap="square">
            <a:spAutoFit/>
          </a:bodyPr>
          <a:lstStyle/>
          <a:p>
            <a:pPr algn="just">
              <a:lnSpc>
                <a:spcPct val="150000"/>
              </a:lnSpc>
              <a:spcAft>
                <a:spcPts val="0"/>
              </a:spcAft>
            </a:pPr>
            <a:r>
              <a:rPr lang="zh-CN" altLang="zh-CN" sz="2800" b="1" kern="100" dirty="0">
                <a:latin typeface="Times New Roman" panose="02020603050405020304" pitchFamily="18" charset="0"/>
                <a:ea typeface="微软雅黑" panose="020B0503020204020204" pitchFamily="34" charset="-122"/>
                <a:cs typeface="Times New Roman" panose="02020603050405020304" pitchFamily="18" charset="0"/>
              </a:rPr>
              <a:t>一、文明的产生与早期发展</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一</a:t>
            </a:r>
            <a:r>
              <a:rPr lang="en-US" altLang="zh-CN" sz="2800" b="1"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人类文明的产生</a:t>
            </a:r>
            <a:endParaRPr lang="zh-CN" altLang="zh-CN" sz="1050" b="1"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前提条件</a:t>
            </a: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生产力的发展</a:t>
            </a: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在原始社会生产力低下，没有私有财产，也没有阶级，</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以</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渔猎为生的社会状况下产生了原始农业和畜牧业。</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文明产生的表现</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手工业的产生：农业发展的需要；</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贸易的产生：不同地区产品互通有无</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9551590" y="3285778"/>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采集</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49"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2</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50"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51"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52"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53"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54"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55"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56"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57"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58"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59"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60"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61"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7"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1" name="矩形 20"/>
          <p:cNvSpPr/>
          <p:nvPr/>
        </p:nvSpPr>
        <p:spPr>
          <a:xfrm>
            <a:off x="467013" y="981522"/>
            <a:ext cx="11256387" cy="2708410"/>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依据材料信息可知，古埃及建筑艺术作品的显著特点是墨守成规，没有个性，功利目的性强，为专制集权服务，故</a:t>
            </a:r>
            <a:r>
              <a:rPr lang="en-US" altLang="zh-CN" sz="2800" kern="100" dirty="0">
                <a:latin typeface="Times New Roman" panose="02020603050405020304" pitchFamily="18" charset="0"/>
                <a:cs typeface="Courier New" panose="02070309020205020404" pitchFamily="49" charset="0"/>
              </a:rPr>
              <a:t>A</a:t>
            </a:r>
            <a:r>
              <a:rPr lang="zh-CN" altLang="zh-CN" sz="2800" kern="100" dirty="0">
                <a:latin typeface="Times New Roman" panose="02020603050405020304" pitchFamily="18" charset="0"/>
                <a:cs typeface="Times New Roman" panose="02020603050405020304" pitchFamily="18" charset="0"/>
              </a:rPr>
              <a:t>项正确</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材料</a:t>
            </a:r>
            <a:r>
              <a:rPr lang="zh-CN" altLang="zh-CN" sz="2800" kern="100" dirty="0">
                <a:latin typeface="Times New Roman" panose="02020603050405020304" pitchFamily="18" charset="0"/>
                <a:cs typeface="Times New Roman" panose="02020603050405020304" pitchFamily="18" charset="0"/>
              </a:rPr>
              <a:t>并未体现艺术与宗教思想的关系，故</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a:t>
            </a:r>
            <a:r>
              <a:rPr lang="en-US" altLang="zh-CN" sz="2800" kern="100" dirty="0">
                <a:latin typeface="Times New Roman" panose="02020603050405020304" pitchFamily="18" charset="0"/>
                <a:cs typeface="Courier New" panose="02070309020205020404" pitchFamily="49" charset="0"/>
              </a:rPr>
              <a:t>C</a:t>
            </a:r>
            <a:r>
              <a:rPr lang="zh-CN" altLang="zh-CN" sz="2800" kern="100" dirty="0">
                <a:latin typeface="Times New Roman" panose="02020603050405020304" pitchFamily="18" charset="0"/>
                <a:cs typeface="Times New Roman" panose="02020603050405020304" pitchFamily="18" charset="0"/>
              </a:rPr>
              <a:t>两项错误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en-US" altLang="zh-CN" sz="2800" kern="100" dirty="0" smtClean="0">
                <a:latin typeface="Times New Roman" panose="02020603050405020304" pitchFamily="18" charset="0"/>
                <a:cs typeface="Courier New" panose="02070309020205020404" pitchFamily="49" charset="0"/>
              </a:rPr>
              <a:t>D</a:t>
            </a:r>
            <a:r>
              <a:rPr lang="zh-CN" altLang="zh-CN" sz="2800" kern="100" dirty="0">
                <a:latin typeface="Times New Roman" panose="02020603050405020304" pitchFamily="18" charset="0"/>
                <a:cs typeface="Times New Roman" panose="02020603050405020304" pitchFamily="18" charset="0"/>
              </a:rPr>
              <a:t>项并非材料的主旨，排除。</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linds(horizont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blinds(horizont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blinds(horizontal)">
                                      <p:cBhvr>
                                        <p:cTn id="1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0197" y="621482"/>
            <a:ext cx="10950018" cy="1254550"/>
          </a:xfrm>
          <a:prstGeom prst="rect">
            <a:avLst/>
          </a:prstGeom>
        </p:spPr>
        <p:txBody>
          <a:bodyPr wrap="square" lIns="121898" tIns="60948" rIns="121898" bIns="60948">
            <a:spAutoFit/>
          </a:bodyPr>
          <a:lstStyle/>
          <a:p>
            <a:pPr algn="just">
              <a:lnSpc>
                <a:spcPct val="150000"/>
              </a:lnSpc>
              <a:spcAft>
                <a:spcPts val="0"/>
              </a:spcAft>
            </a:pPr>
            <a:r>
              <a:rPr lang="en-US" altLang="zh-CN" sz="2600" kern="100" dirty="0">
                <a:latin typeface="Times New Roman" panose="02020603050405020304" pitchFamily="18" charset="0"/>
                <a:ea typeface="方正中等线简体" panose="03000509000000000000" pitchFamily="65" charset="-122"/>
                <a:cs typeface="Courier New" panose="02070309020205020404" pitchFamily="49" charset="0"/>
              </a:rPr>
              <a:t>3.</a:t>
            </a:r>
            <a:r>
              <a:rPr lang="en-US" altLang="zh-CN" sz="26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600" kern="100" dirty="0">
                <a:latin typeface="Times New Roman" panose="02020603050405020304" pitchFamily="18" charset="0"/>
                <a:ea typeface="方正中等线简体" panose="03000509000000000000" pitchFamily="65" charset="-122"/>
                <a:cs typeface="Times New Roman" panose="02020603050405020304" pitchFamily="18" charset="0"/>
              </a:rPr>
              <a:t>四大文明古国</a:t>
            </a:r>
            <a:r>
              <a:rPr lang="en-US" altLang="zh-CN" sz="26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600" kern="100" dirty="0">
                <a:latin typeface="Times New Roman" panose="02020603050405020304" pitchFamily="18" charset="0"/>
                <a:ea typeface="方正中等线简体" panose="03000509000000000000" pitchFamily="65" charset="-122"/>
                <a:cs typeface="Times New Roman" panose="02020603050405020304" pitchFamily="18" charset="0"/>
              </a:rPr>
              <a:t>指的是古巴比伦、古埃及、古印度、中国这四个国家。如图反映了</a:t>
            </a:r>
            <a:r>
              <a:rPr lang="en-US" altLang="zh-CN" sz="26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600" kern="100" dirty="0">
                <a:latin typeface="Times New Roman" panose="02020603050405020304" pitchFamily="18" charset="0"/>
                <a:ea typeface="方正中等线简体" panose="03000509000000000000" pitchFamily="65" charset="-122"/>
                <a:cs typeface="Times New Roman" panose="02020603050405020304" pitchFamily="18" charset="0"/>
              </a:rPr>
              <a:t>四大文明古国</a:t>
            </a:r>
            <a:r>
              <a:rPr lang="en-US" altLang="zh-CN" sz="26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600" kern="100" dirty="0">
                <a:latin typeface="Times New Roman" panose="02020603050405020304" pitchFamily="18" charset="0"/>
                <a:ea typeface="方正中等线简体" panose="03000509000000000000" pitchFamily="65" charset="-122"/>
                <a:cs typeface="Times New Roman" panose="02020603050405020304" pitchFamily="18" charset="0"/>
              </a:rPr>
              <a:t>的地理位置，据此分析</a:t>
            </a:r>
            <a:r>
              <a:rPr lang="zh-CN" altLang="zh-CN" sz="26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可知</a:t>
            </a:r>
            <a:endParaRPr lang="zh-CN" altLang="zh-CN" sz="2600" kern="100" dirty="0">
              <a:latin typeface="宋体" panose="02010600030101010101" pitchFamily="2" charset="-122"/>
              <a:ea typeface="宋体" panose="02010600030101010101" pitchFamily="2" charset="-122"/>
              <a:cs typeface="Courier New" panose="02070309020205020404" pitchFamily="49" charset="0"/>
            </a:endParaRPr>
          </a:p>
        </p:txBody>
      </p:sp>
      <p:pic>
        <p:nvPicPr>
          <p:cNvPr id="2050" name="Picture 2" descr="18-5"/>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2956" y="1989634"/>
            <a:ext cx="4331025" cy="242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p:cNvSpPr/>
          <p:nvPr/>
        </p:nvSpPr>
        <p:spPr>
          <a:xfrm>
            <a:off x="620196" y="1937970"/>
            <a:ext cx="6682393" cy="3724072"/>
          </a:xfrm>
          <a:prstGeom prst="rect">
            <a:avLst/>
          </a:prstGeom>
        </p:spPr>
        <p:txBody>
          <a:bodyPr wrap="square" lIns="121898" tIns="60948" rIns="121898" bIns="60948">
            <a:spAutoFit/>
          </a:bodyPr>
          <a:lstStyle/>
          <a:p>
            <a:pPr algn="just">
              <a:lnSpc>
                <a:spcPct val="150000"/>
              </a:lnSpc>
              <a:spcAft>
                <a:spcPts val="0"/>
              </a:spcAft>
            </a:pPr>
            <a:r>
              <a:rPr lang="en-US" altLang="zh-CN" sz="2600" kern="100" dirty="0" smtClean="0">
                <a:latin typeface="Times New Roman" panose="02020603050405020304" pitchFamily="18" charset="0"/>
                <a:ea typeface="方正中等线简体" panose="03000509000000000000" pitchFamily="65" charset="-122"/>
                <a:cs typeface="Courier New" panose="02070309020205020404" pitchFamily="49" charset="0"/>
              </a:rPr>
              <a:t>A</a:t>
            </a:r>
            <a:r>
              <a:rPr lang="en-US" altLang="zh-CN" sz="26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600" kern="100" dirty="0">
                <a:latin typeface="Times New Roman" panose="02020603050405020304" pitchFamily="18" charset="0"/>
                <a:ea typeface="方正中等线简体" panose="03000509000000000000" pitchFamily="65" charset="-122"/>
                <a:cs typeface="Times New Roman" panose="02020603050405020304" pitchFamily="18" charset="0"/>
              </a:rPr>
              <a:t>地形、气候和水源是文明产生的重要条件</a:t>
            </a:r>
            <a:endParaRPr lang="zh-CN" altLang="zh-CN" sz="26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600" kern="100" dirty="0">
                <a:latin typeface="Times New Roman" panose="02020603050405020304" pitchFamily="18" charset="0"/>
                <a:ea typeface="方正中等线简体" panose="03000509000000000000" pitchFamily="65" charset="-122"/>
                <a:cs typeface="Courier New" panose="02070309020205020404" pitchFamily="49" charset="0"/>
              </a:rPr>
              <a:t>B.</a:t>
            </a:r>
            <a:r>
              <a:rPr lang="zh-CN" altLang="zh-CN" sz="2600" kern="100" dirty="0">
                <a:latin typeface="Times New Roman" panose="02020603050405020304" pitchFamily="18" charset="0"/>
                <a:ea typeface="方正中等线简体" panose="03000509000000000000" pitchFamily="65" charset="-122"/>
                <a:cs typeface="Times New Roman" panose="02020603050405020304" pitchFamily="18" charset="0"/>
              </a:rPr>
              <a:t>只有大河流域才能孕育出人类的早期文明</a:t>
            </a:r>
            <a:endParaRPr lang="zh-CN" altLang="zh-CN" sz="26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6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600" kern="100" dirty="0">
                <a:latin typeface="Times New Roman" panose="02020603050405020304" pitchFamily="18" charset="0"/>
                <a:ea typeface="方正中等线简体" panose="03000509000000000000" pitchFamily="65" charset="-122"/>
                <a:cs typeface="Times New Roman" panose="02020603050405020304" pitchFamily="18" charset="0"/>
              </a:rPr>
              <a:t>各文明基本独立发展，表现出明显的</a:t>
            </a:r>
            <a:r>
              <a:rPr lang="zh-CN" altLang="zh-CN" sz="26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多元</a:t>
            </a:r>
            <a:endParaRPr lang="en-US" altLang="zh-CN" sz="2600" kern="1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6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特征</a:t>
            </a:r>
            <a:endParaRPr lang="zh-CN" altLang="zh-CN" sz="26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600" kern="100" dirty="0">
                <a:latin typeface="Times New Roman" panose="02020603050405020304" pitchFamily="18" charset="0"/>
                <a:ea typeface="方正中等线简体" panose="03000509000000000000" pitchFamily="65" charset="-122"/>
                <a:cs typeface="Courier New" panose="02070309020205020404" pitchFamily="49" charset="0"/>
              </a:rPr>
              <a:t>D.</a:t>
            </a:r>
            <a:r>
              <a:rPr lang="zh-CN" altLang="zh-CN" sz="2600" kern="100" dirty="0">
                <a:latin typeface="Times New Roman" panose="02020603050405020304" pitchFamily="18" charset="0"/>
                <a:ea typeface="方正中等线简体" panose="03000509000000000000" pitchFamily="65" charset="-122"/>
                <a:cs typeface="Times New Roman" panose="02020603050405020304" pitchFamily="18" charset="0"/>
              </a:rPr>
              <a:t>文明最早诞生于西亚两河流域和非洲</a:t>
            </a:r>
            <a:r>
              <a:rPr lang="zh-CN" altLang="zh-CN" sz="26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尼罗</a:t>
            </a:r>
            <a:endParaRPr lang="en-US" altLang="zh-CN" sz="2600" kern="1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6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河</a:t>
            </a:r>
            <a:r>
              <a:rPr lang="zh-CN" altLang="zh-CN" sz="2600" kern="100" dirty="0">
                <a:latin typeface="Times New Roman" panose="02020603050405020304" pitchFamily="18" charset="0"/>
                <a:ea typeface="方正中等线简体" panose="03000509000000000000" pitchFamily="65" charset="-122"/>
                <a:cs typeface="Times New Roman" panose="02020603050405020304" pitchFamily="18" charset="0"/>
              </a:rPr>
              <a:t>流域</a:t>
            </a:r>
            <a:endParaRPr lang="zh-CN" altLang="zh-CN" sz="260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1" name="Rectangle 21">
            <a:hlinkClick r:id="rId2"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3"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4"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srgbClr val="0000FF"/>
                </a:solidFill>
                <a:latin typeface="Broadway" pitchFamily="82" charset="0"/>
                <a:ea typeface="楷体" panose="02010609060101010101" pitchFamily="49" charset="-122"/>
                <a:cs typeface="经典繁仿黑" pitchFamily="49" charset="-122"/>
              </a:rPr>
              <a:t>3</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4" name="Rectangle 21">
            <a:hlinkClick r:id="rId5"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6"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7"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8"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9"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10"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1"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2"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3"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4"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5"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6"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7"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0" name="TextBox 4"/>
          <p:cNvSpPr txBox="1"/>
          <p:nvPr/>
        </p:nvSpPr>
        <p:spPr>
          <a:xfrm>
            <a:off x="478582" y="1989634"/>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srgbClr val="0000FF"/>
                </a:solidFill>
                <a:latin typeface="Broadway" pitchFamily="82" charset="0"/>
                <a:ea typeface="楷体" panose="02010609060101010101" pitchFamily="49" charset="-122"/>
                <a:cs typeface="经典繁仿黑" pitchFamily="49" charset="-122"/>
              </a:rPr>
              <a:t>3</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35" name="矩形 34"/>
          <p:cNvSpPr/>
          <p:nvPr/>
        </p:nvSpPr>
        <p:spPr>
          <a:xfrm>
            <a:off x="620197" y="3357786"/>
            <a:ext cx="10950018" cy="1980261"/>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从图中可以明显看出，四大文明古国都是诞生在大河流域，基本上处于平原地带，而且大体都在同一纬度范围内，这说明地形、气候和水源是文明产生的重要条件，故</a:t>
            </a:r>
            <a:r>
              <a:rPr lang="en-US" altLang="zh-CN" sz="2800" kern="100" dirty="0">
                <a:latin typeface="Times New Roman" panose="02020603050405020304" pitchFamily="18" charset="0"/>
                <a:cs typeface="Courier New" panose="02070309020205020404" pitchFamily="49" charset="0"/>
              </a:rPr>
              <a:t>A</a:t>
            </a:r>
            <a:r>
              <a:rPr lang="zh-CN" altLang="zh-CN" sz="2800" kern="100" dirty="0">
                <a:latin typeface="Times New Roman" panose="02020603050405020304" pitchFamily="18" charset="0"/>
                <a:cs typeface="Times New Roman" panose="02020603050405020304" pitchFamily="18" charset="0"/>
              </a:rPr>
              <a:t>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6" name="Picture 2" descr="18-5"/>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9694" y="477466"/>
            <a:ext cx="4331025" cy="242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blinds(horizontal)">
                                      <p:cBhvr>
                                        <p:cTn id="7" dur="500"/>
                                        <p:tgtEl>
                                          <p:spTgt spid="3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linds(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1637" y="549474"/>
            <a:ext cx="11187139" cy="3354740"/>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4.</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婆罗门自己说，我们之所以高贵，是因为拥有广博的知识和崇高的精神境界；而广大的吠舍则认为，婆罗门的高贵是因为他们的出身。这表明对同一历史事物</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不同的立场有不同的</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观点</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不同的时代有不同的解释</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不同的民族有不同的</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认识</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rPr>
              <a:t>D</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不同的国度有不同的理解</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4</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0" name="TextBox 4"/>
          <p:cNvSpPr txBox="1"/>
          <p:nvPr/>
        </p:nvSpPr>
        <p:spPr>
          <a:xfrm>
            <a:off x="347266" y="2565778"/>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
        <p:nvSpPr>
          <p:cNvPr id="35" name="矩形 34"/>
          <p:cNvSpPr/>
          <p:nvPr/>
        </p:nvSpPr>
        <p:spPr>
          <a:xfrm>
            <a:off x="501637" y="4149874"/>
            <a:ext cx="11187139" cy="1980261"/>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题干材料从婆罗门和吠舍的不同观点说明了婆罗门拥有高贵地位的原因，而婆罗门和吠舍是种姓制度的不同等级，这表明对同一历史事物因不同的立场有不同的观点，故</a:t>
            </a:r>
            <a:r>
              <a:rPr lang="en-US" altLang="zh-CN" sz="2800" kern="100" dirty="0">
                <a:latin typeface="Times New Roman" panose="02020603050405020304" pitchFamily="18" charset="0"/>
              </a:rPr>
              <a:t>A</a:t>
            </a:r>
            <a:r>
              <a:rPr lang="zh-CN" altLang="zh-CN" sz="2800" kern="100" dirty="0">
                <a:latin typeface="Times New Roman" panose="02020603050405020304" pitchFamily="18" charset="0"/>
                <a:cs typeface="Times New Roman" panose="02020603050405020304" pitchFamily="18" charset="0"/>
              </a:rPr>
              <a:t>项正确。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blinds(horizontal)">
                                      <p:cBhvr>
                                        <p:cTn id="12"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9206" y="693490"/>
            <a:ext cx="11466640" cy="5219546"/>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5.</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与古代埃及艺术中的神圣威慑力相比，古希腊艺术有所不同。古希腊人认为</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健全的精神必然寓于健全的身体</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。在这种思想的指导下，他们发现了人体美，创造了纯洁无邪的理想化的裸体雕塑，并特别注重对人的个性和心理活动的描述。这表明</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古希腊艺术发展具有自身的优势</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B.</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古希腊艺术体现了人文主义精神</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古希腊艺术脱离了神的影响</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nSpc>
                <a:spcPct val="150000"/>
              </a:lnSpc>
            </a:pPr>
            <a:r>
              <a:rPr lang="en-US" altLang="zh-CN" sz="2800" kern="100" dirty="0">
                <a:latin typeface="Times New Roman" panose="02020603050405020304" pitchFamily="18" charset="0"/>
                <a:ea typeface="方正中等线简体" panose="03000509000000000000" pitchFamily="65" charset="-122"/>
              </a:rPr>
              <a:t>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古希腊艺术发展受制于自然环境</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5</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0" name="TextBox 4"/>
          <p:cNvSpPr txBox="1"/>
          <p:nvPr/>
        </p:nvSpPr>
        <p:spPr>
          <a:xfrm>
            <a:off x="262638" y="4005938"/>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5</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35" name="矩形 34"/>
          <p:cNvSpPr/>
          <p:nvPr/>
        </p:nvSpPr>
        <p:spPr>
          <a:xfrm>
            <a:off x="612918" y="798616"/>
            <a:ext cx="11019216" cy="4001071"/>
          </a:xfrm>
          <a:prstGeom prst="rect">
            <a:avLst/>
          </a:prstGeom>
        </p:spPr>
        <p:txBody>
          <a:bodyPr wrap="square" lIns="121898" tIns="60948" rIns="121898" bIns="60948">
            <a:spAutoFit/>
          </a:bodyPr>
          <a:lstStyle/>
          <a:p>
            <a:pPr algn="just">
              <a:lnSpc>
                <a:spcPct val="150000"/>
              </a:lnSpc>
              <a:spcAft>
                <a:spcPts val="0"/>
              </a:spcAft>
              <a:tabLst>
                <a:tab pos="2070735" algn="l"/>
              </a:tabLs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古希腊人认为</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健全的精神必然寓于健全的身体</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，并特别注重对人的个性和心理活动的描述，这表明古希腊艺术体现了人文主义精神，故</a:t>
            </a:r>
            <a:r>
              <a:rPr lang="en-US" altLang="zh-CN" sz="2800" kern="100" dirty="0">
                <a:latin typeface="Times New Roman" panose="02020603050405020304" pitchFamily="18" charset="0"/>
              </a:rPr>
              <a:t>B</a:t>
            </a:r>
            <a:r>
              <a:rPr lang="zh-CN" altLang="zh-CN" sz="2800" kern="100" dirty="0">
                <a:latin typeface="Times New Roman" panose="02020603050405020304" pitchFamily="18" charset="0"/>
                <a:cs typeface="Times New Roman" panose="02020603050405020304" pitchFamily="18" charset="0"/>
              </a:rPr>
              <a:t>正确</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tabLst>
                <a:tab pos="2070735" algn="l"/>
              </a:tabLst>
            </a:pPr>
            <a:r>
              <a:rPr lang="zh-CN" altLang="zh-CN" sz="2800" kern="100" dirty="0" smtClean="0">
                <a:latin typeface="Times New Roman" panose="02020603050405020304" pitchFamily="18" charset="0"/>
                <a:cs typeface="Times New Roman" panose="02020603050405020304" pitchFamily="18" charset="0"/>
              </a:rPr>
              <a:t>材料</a:t>
            </a:r>
            <a:r>
              <a:rPr lang="zh-CN" altLang="zh-CN" sz="2800" kern="100" dirty="0">
                <a:latin typeface="Times New Roman" panose="02020603050405020304" pitchFamily="18" charset="0"/>
                <a:cs typeface="Times New Roman" panose="02020603050405020304" pitchFamily="18" charset="0"/>
              </a:rPr>
              <a:t>未强调古希腊艺术发展的自身优势，故</a:t>
            </a:r>
            <a:r>
              <a:rPr lang="en-US" altLang="zh-CN" sz="2800" kern="100" dirty="0">
                <a:latin typeface="Times New Roman" panose="02020603050405020304" pitchFamily="18" charset="0"/>
              </a:rPr>
              <a:t>A</a:t>
            </a:r>
            <a:r>
              <a:rPr lang="zh-CN" altLang="zh-CN" sz="2800" kern="100" dirty="0">
                <a:latin typeface="Times New Roman" panose="02020603050405020304" pitchFamily="18" charset="0"/>
                <a:cs typeface="Times New Roman" panose="02020603050405020304" pitchFamily="18" charset="0"/>
              </a:rPr>
              <a:t>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tabLst>
                <a:tab pos="2070735" algn="l"/>
              </a:tabLst>
            </a:pPr>
            <a:r>
              <a:rPr lang="zh-CN" altLang="zh-CN" sz="2800" kern="100" dirty="0" smtClean="0">
                <a:latin typeface="Times New Roman" panose="02020603050405020304" pitchFamily="18" charset="0"/>
                <a:cs typeface="Times New Roman" panose="02020603050405020304" pitchFamily="18" charset="0"/>
              </a:rPr>
              <a:t>依据</a:t>
            </a:r>
            <a:r>
              <a:rPr lang="zh-CN" altLang="zh-CN" sz="2800" kern="100" dirty="0">
                <a:latin typeface="Times New Roman" panose="02020603050405020304" pitchFamily="18" charset="0"/>
                <a:cs typeface="Times New Roman" panose="02020603050405020304" pitchFamily="18" charset="0"/>
              </a:rPr>
              <a:t>所学知识可知，古希腊艺术依然受到神的影响，故</a:t>
            </a:r>
            <a:r>
              <a:rPr lang="en-US" altLang="zh-CN" sz="2800" kern="100" dirty="0">
                <a:latin typeface="Times New Roman" panose="02020603050405020304" pitchFamily="18" charset="0"/>
              </a:rPr>
              <a:t>C</a:t>
            </a:r>
            <a:r>
              <a:rPr lang="zh-CN" altLang="zh-CN" sz="2800" kern="100" dirty="0">
                <a:latin typeface="Times New Roman" panose="02020603050405020304" pitchFamily="18" charset="0"/>
                <a:cs typeface="Times New Roman" panose="02020603050405020304" pitchFamily="18" charset="0"/>
              </a:rPr>
              <a:t>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tabLst>
                <a:tab pos="2070735" algn="l"/>
              </a:tabLst>
            </a:pPr>
            <a:r>
              <a:rPr lang="zh-CN" altLang="zh-CN" sz="2800" kern="100" dirty="0" smtClean="0">
                <a:latin typeface="Times New Roman" panose="02020603050405020304" pitchFamily="18" charset="0"/>
                <a:cs typeface="Times New Roman" panose="02020603050405020304" pitchFamily="18" charset="0"/>
              </a:rPr>
              <a:t>材料</a:t>
            </a:r>
            <a:r>
              <a:rPr lang="zh-CN" altLang="zh-CN" sz="2800" kern="100" dirty="0">
                <a:latin typeface="Times New Roman" panose="02020603050405020304" pitchFamily="18" charset="0"/>
                <a:cs typeface="Times New Roman" panose="02020603050405020304" pitchFamily="18" charset="0"/>
              </a:rPr>
              <a:t>体现不出自然环境制约了古希腊艺术的发展，故</a:t>
            </a:r>
            <a:r>
              <a:rPr lang="en-US" altLang="zh-CN" sz="2800" kern="100" dirty="0">
                <a:latin typeface="Times New Roman" panose="02020603050405020304" pitchFamily="18" charset="0"/>
              </a:rPr>
              <a:t>D</a:t>
            </a:r>
            <a:r>
              <a:rPr lang="zh-CN" altLang="zh-CN" sz="2800" kern="100" dirty="0">
                <a:latin typeface="Times New Roman" panose="02020603050405020304" pitchFamily="18" charset="0"/>
                <a:cs typeface="Times New Roman" panose="02020603050405020304" pitchFamily="18" charset="0"/>
              </a:rPr>
              <a:t>错误。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blinds(horizontal)">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blinds(horizontal)">
                                      <p:cBhvr>
                                        <p:cTn id="12" dur="500"/>
                                        <p:tgtEl>
                                          <p:spTgt spid="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5">
                                            <p:txEl>
                                              <p:pRg st="2" end="2"/>
                                            </p:txEl>
                                          </p:spTgt>
                                        </p:tgtEl>
                                        <p:attrNameLst>
                                          <p:attrName>style.visibility</p:attrName>
                                        </p:attrNameLst>
                                      </p:cBhvr>
                                      <p:to>
                                        <p:strVal val="visible"/>
                                      </p:to>
                                    </p:set>
                                    <p:animEffect transition="in" filter="blinds(horizontal)">
                                      <p:cBhvr>
                                        <p:cTn id="17" dur="500"/>
                                        <p:tgtEl>
                                          <p:spTgt spid="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5">
                                            <p:txEl>
                                              <p:pRg st="3" end="3"/>
                                            </p:txEl>
                                          </p:spTgt>
                                        </p:tgtEl>
                                        <p:attrNameLst>
                                          <p:attrName>style.visibility</p:attrName>
                                        </p:attrNameLst>
                                      </p:cBhvr>
                                      <p:to>
                                        <p:strVal val="visible"/>
                                      </p:to>
                                    </p:set>
                                    <p:animEffect transition="in" filter="blinds(horizontal)">
                                      <p:cBhvr>
                                        <p:cTn id="22"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9206" y="721384"/>
            <a:ext cx="11412000" cy="3354740"/>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6.</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古代奥林匹克赛会始于公元前</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776</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年，每四年举办一次，共举办了上千年。当时地中海沿岸的希腊各城邦都派出他们最好的运动员到奥林匹亚城，进行速度、力量和技巧等方面的比赛。据此可知，奥林匹克赛会</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使希腊成为统一的政治</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实体</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强化了希腊人的集体认同感</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加剧了希腊各城邦间的</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矛盾</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rPr>
              <a:t>D</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加强了古希腊与世界的联系</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2"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6</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8"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1" name="TextBox 4"/>
          <p:cNvSpPr txBox="1"/>
          <p:nvPr/>
        </p:nvSpPr>
        <p:spPr>
          <a:xfrm>
            <a:off x="5149523" y="2709794"/>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6</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8"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0" name="矩形 19"/>
          <p:cNvSpPr/>
          <p:nvPr/>
        </p:nvSpPr>
        <p:spPr>
          <a:xfrm>
            <a:off x="389206" y="693490"/>
            <a:ext cx="11412000" cy="3272923"/>
          </a:xfrm>
          <a:prstGeom prst="rect">
            <a:avLst/>
          </a:prstGeom>
        </p:spPr>
        <p:txBody>
          <a:bodyPr wrap="square" lIns="121898" tIns="60948" rIns="121898" bIns="60948">
            <a:spAutoFit/>
          </a:bodyPr>
          <a:lstStyle/>
          <a:p>
            <a:pPr algn="just">
              <a:lnSpc>
                <a:spcPct val="150000"/>
              </a:lnSpc>
              <a:spcAft>
                <a:spcPts val="0"/>
              </a:spcAft>
              <a:tabLst>
                <a:tab pos="2070735" algn="l"/>
              </a:tabLs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奥林匹克赛会可以增进希腊各城邦的经济文化交流，缓解希腊各城邦间的矛盾，强化了希腊人的集体认同感，故</a:t>
            </a:r>
            <a:r>
              <a:rPr lang="en-US" altLang="zh-CN" sz="2800" kern="100" dirty="0">
                <a:latin typeface="Times New Roman" panose="02020603050405020304" pitchFamily="18" charset="0"/>
              </a:rPr>
              <a:t>B</a:t>
            </a:r>
            <a:r>
              <a:rPr lang="zh-CN" altLang="zh-CN" sz="2800" kern="100" dirty="0">
                <a:latin typeface="Times New Roman" panose="02020603050405020304" pitchFamily="18" charset="0"/>
                <a:cs typeface="Times New Roman" panose="02020603050405020304" pitchFamily="18" charset="0"/>
              </a:rPr>
              <a:t>项正确，排除</a:t>
            </a:r>
            <a:r>
              <a:rPr lang="en-US" altLang="zh-CN" sz="2800" kern="100" dirty="0">
                <a:latin typeface="Times New Roman" panose="02020603050405020304" pitchFamily="18" charset="0"/>
              </a:rPr>
              <a:t>C</a:t>
            </a:r>
            <a:r>
              <a:rPr lang="zh-CN" altLang="zh-CN" sz="2800" kern="100" dirty="0">
                <a:latin typeface="Times New Roman" panose="02020603050405020304" pitchFamily="18" charset="0"/>
                <a:cs typeface="Times New Roman" panose="02020603050405020304" pitchFamily="18" charset="0"/>
              </a:rPr>
              <a:t>项</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tabLst>
                <a:tab pos="2070735" algn="l"/>
              </a:tabLst>
            </a:pPr>
            <a:r>
              <a:rPr lang="zh-CN" altLang="zh-CN" sz="2800" kern="100" dirty="0" smtClean="0">
                <a:latin typeface="Times New Roman" panose="02020603050405020304" pitchFamily="18" charset="0"/>
                <a:cs typeface="Times New Roman" panose="02020603050405020304" pitchFamily="18" charset="0"/>
              </a:rPr>
              <a:t>古希腊</a:t>
            </a:r>
            <a:r>
              <a:rPr lang="zh-CN" altLang="zh-CN" sz="2800" kern="100" dirty="0">
                <a:latin typeface="Times New Roman" panose="02020603050405020304" pitchFamily="18" charset="0"/>
                <a:cs typeface="Times New Roman" panose="02020603050405020304" pitchFamily="18" charset="0"/>
              </a:rPr>
              <a:t>由若干城邦国家组成，并非统一的政治实体，排除</a:t>
            </a:r>
            <a:r>
              <a:rPr lang="en-US" altLang="zh-CN" sz="2800" kern="100" dirty="0">
                <a:latin typeface="Times New Roman" panose="02020603050405020304" pitchFamily="18" charset="0"/>
              </a:rPr>
              <a:t>A</a:t>
            </a:r>
            <a:r>
              <a:rPr lang="zh-CN" altLang="zh-CN" sz="2800" kern="100" dirty="0">
                <a:latin typeface="Times New Roman" panose="02020603050405020304" pitchFamily="18" charset="0"/>
                <a:cs typeface="Times New Roman" panose="02020603050405020304" pitchFamily="18" charset="0"/>
              </a:rPr>
              <a:t>项</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tabLst>
                <a:tab pos="2070735" algn="l"/>
              </a:tabLst>
            </a:pPr>
            <a:r>
              <a:rPr lang="zh-CN" altLang="zh-CN" sz="2800" kern="100" dirty="0" smtClean="0">
                <a:latin typeface="Times New Roman" panose="02020603050405020304" pitchFamily="18" charset="0"/>
                <a:cs typeface="Times New Roman" panose="02020603050405020304" pitchFamily="18" charset="0"/>
              </a:rPr>
              <a:t>因为</a:t>
            </a:r>
            <a:r>
              <a:rPr lang="zh-CN" altLang="zh-CN" sz="2800" kern="100" dirty="0">
                <a:latin typeface="Times New Roman" panose="02020603050405020304" pitchFamily="18" charset="0"/>
                <a:cs typeface="Times New Roman" panose="02020603050405020304" pitchFamily="18" charset="0"/>
              </a:rPr>
              <a:t>参与奥林匹克赛会的主要是地中海沿岸的希腊各城邦，参与范围狭小，不能说加强了古希腊与世界的联系，排除</a:t>
            </a:r>
            <a:r>
              <a:rPr lang="en-US" altLang="zh-CN" sz="2800" kern="100" dirty="0">
                <a:latin typeface="Times New Roman" panose="02020603050405020304" pitchFamily="18" charset="0"/>
              </a:rPr>
              <a:t>D</a:t>
            </a:r>
            <a:r>
              <a:rPr lang="zh-CN" altLang="zh-CN" sz="2800" kern="100" dirty="0">
                <a:latin typeface="Times New Roman" panose="02020603050405020304" pitchFamily="18" charset="0"/>
                <a:cs typeface="Times New Roman" panose="02020603050405020304" pitchFamily="18" charset="0"/>
              </a:rPr>
              <a:t>项。</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linds(horizont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blinds(horizontal)">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blinds(horizontal)">
                                      <p:cBhvr>
                                        <p:cTn id="17"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5701" y="649376"/>
            <a:ext cx="11299010" cy="2708410"/>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7.</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在罗马帝国时代，希腊式的民主</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政治平等、轮番而治等</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和个人自由是一种奢侈品，罗马人很少表现出对它的兴趣。这主要因为当时的罗马</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大肆对外侵略扩张</a:t>
            </a:r>
            <a:r>
              <a:rPr lang="zh-CN" altLang="zh-CN" sz="2800" kern="100" dirty="0">
                <a:latin typeface="宋体" panose="02010600030101010101" pitchFamily="2" charset="-122"/>
                <a:ea typeface="Times New Roman" panose="02020603050405020304" pitchFamily="18" charset="0"/>
                <a:cs typeface="Courier New" panose="02070309020205020404" pitchFamily="49" charset="0"/>
              </a:rPr>
              <a:t>  </a:t>
            </a:r>
            <a:r>
              <a:rPr lang="en-US" altLang="zh-CN" sz="2800" kern="100" dirty="0">
                <a:latin typeface="宋体" panose="02010600030101010101" pitchFamily="2" charset="-122"/>
                <a:ea typeface="Times New Roman" panose="02020603050405020304" pitchFamily="18" charset="0"/>
                <a:cs typeface="Courier New" panose="02070309020205020404" pitchFamily="49" charset="0"/>
              </a:rPr>
              <a:t>	</a:t>
            </a:r>
            <a:r>
              <a:rPr lang="en-US" altLang="zh-CN" sz="2800" kern="100" dirty="0" smtClean="0">
                <a:latin typeface="宋体" panose="02010600030101010101" pitchFamily="2" charset="-122"/>
                <a:ea typeface="Times New Roman" panose="02020603050405020304" pitchFamily="18" charset="0"/>
                <a:cs typeface="Courier New" panose="02070309020205020404" pitchFamily="49" charset="0"/>
              </a:rPr>
              <a:t>	</a:t>
            </a:r>
            <a:r>
              <a:rPr lang="en-US" altLang="zh-CN" sz="2800" kern="100" dirty="0" smtClean="0">
                <a:latin typeface="Times New Roman" panose="02020603050405020304" pitchFamily="18" charset="0"/>
                <a:ea typeface="Times New Roman" panose="02020603050405020304" pitchFamily="18" charset="0"/>
                <a:cs typeface="Times New Roman" panose="02020603050405020304" pitchFamily="18" charset="0"/>
              </a:rPr>
              <a:t>B</a:t>
            </a:r>
            <a:r>
              <a:rPr lang="en-US" altLang="zh-CN" sz="2800" kern="1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仍然处于奴隶社会</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nSpc>
                <a:spcPct val="150000"/>
              </a:lnSpc>
            </a:pPr>
            <a:r>
              <a:rPr lang="en-US" altLang="zh-CN" sz="2800" kern="100" dirty="0">
                <a:latin typeface="Times New Roman" panose="02020603050405020304" pitchFamily="18" charset="0"/>
                <a:ea typeface="方正中等线简体" panose="03000509000000000000" pitchFamily="65" charset="-122"/>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更崇尚权威和秩序</a:t>
            </a:r>
            <a:r>
              <a:rPr lang="en-US" altLang="zh-CN" sz="2800" kern="100" dirty="0">
                <a:latin typeface="Times New Roman" panose="02020603050405020304" pitchFamily="18" charset="0"/>
                <a:ea typeface="方正中等线简体" panose="03000509000000000000" pitchFamily="65" charset="-122"/>
              </a:rPr>
              <a:t>  	</a:t>
            </a:r>
            <a:r>
              <a:rPr lang="en-US" altLang="zh-CN" sz="2800" kern="100" dirty="0" smtClean="0">
                <a:latin typeface="Times New Roman" panose="02020603050405020304" pitchFamily="18" charset="0"/>
                <a:ea typeface="方正中等线简体" panose="03000509000000000000" pitchFamily="65" charset="-122"/>
              </a:rPr>
              <a:t>	D</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受希腊文化影响小</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7</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19" name="TextBox 4"/>
          <p:cNvSpPr txBox="1"/>
          <p:nvPr/>
        </p:nvSpPr>
        <p:spPr>
          <a:xfrm>
            <a:off x="334646" y="2565698"/>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7</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35" name="矩形 34"/>
          <p:cNvSpPr/>
          <p:nvPr/>
        </p:nvSpPr>
        <p:spPr>
          <a:xfrm>
            <a:off x="611852" y="621482"/>
            <a:ext cx="10966708" cy="4001071"/>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希腊式民主只适用于小国寡民的城邦国家，而罗马帝国则是地大物博，维持统治更崇尚权威和秩序，故</a:t>
            </a:r>
            <a:r>
              <a:rPr lang="en-US" altLang="zh-CN" sz="2800" kern="100" dirty="0">
                <a:latin typeface="Times New Roman" panose="02020603050405020304" pitchFamily="18" charset="0"/>
              </a:rPr>
              <a:t>C</a:t>
            </a:r>
            <a:r>
              <a:rPr lang="zh-CN" altLang="zh-CN" sz="2800" kern="100" dirty="0">
                <a:latin typeface="Times New Roman" panose="02020603050405020304" pitchFamily="18" charset="0"/>
                <a:cs typeface="Times New Roman" panose="02020603050405020304" pitchFamily="18" charset="0"/>
              </a:rPr>
              <a:t>项正确</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en-US" altLang="zh-CN" sz="2800" kern="100" dirty="0" smtClean="0">
                <a:latin typeface="Times New Roman" panose="02020603050405020304" pitchFamily="18" charset="0"/>
              </a:rPr>
              <a:t>A</a:t>
            </a:r>
            <a:r>
              <a:rPr lang="zh-CN" altLang="zh-CN" sz="2800" kern="100" dirty="0">
                <a:latin typeface="Times New Roman" panose="02020603050405020304" pitchFamily="18" charset="0"/>
                <a:cs typeface="Times New Roman" panose="02020603050405020304" pitchFamily="18" charset="0"/>
              </a:rPr>
              <a:t>项是罗马帝国版图扩大的原因，排除</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古希腊</a:t>
            </a:r>
            <a:r>
              <a:rPr lang="zh-CN" altLang="zh-CN" sz="2800" kern="100" dirty="0">
                <a:latin typeface="Times New Roman" panose="02020603050405020304" pitchFamily="18" charset="0"/>
                <a:cs typeface="Times New Roman" panose="02020603050405020304" pitchFamily="18" charset="0"/>
              </a:rPr>
              <a:t>、古罗马处于奴隶社会，但这不是古罗马不重视古希腊民主的原因，排除</a:t>
            </a:r>
            <a:r>
              <a:rPr lang="en-US" altLang="zh-CN" sz="2800" kern="100" dirty="0">
                <a:latin typeface="Times New Roman" panose="02020603050405020304" pitchFamily="18" charset="0"/>
              </a:rPr>
              <a:t>B</a:t>
            </a:r>
            <a:r>
              <a:rPr lang="zh-CN" altLang="zh-CN" sz="2800" kern="100" dirty="0">
                <a:latin typeface="Times New Roman" panose="02020603050405020304" pitchFamily="18" charset="0"/>
                <a:cs typeface="Times New Roman" panose="02020603050405020304" pitchFamily="18" charset="0"/>
              </a:rPr>
              <a:t>项</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罗马帝国</a:t>
            </a:r>
            <a:r>
              <a:rPr lang="zh-CN" altLang="zh-CN" sz="2800" kern="100" dirty="0">
                <a:latin typeface="Times New Roman" panose="02020603050405020304" pitchFamily="18" charset="0"/>
                <a:cs typeface="Times New Roman" panose="02020603050405020304" pitchFamily="18" charset="0"/>
              </a:rPr>
              <a:t>对古希腊文明有所继承，并不是受其影响较小，排除</a:t>
            </a:r>
            <a:r>
              <a:rPr lang="en-US" altLang="zh-CN" sz="2800" kern="100" dirty="0">
                <a:latin typeface="Times New Roman" panose="02020603050405020304" pitchFamily="18" charset="0"/>
              </a:rPr>
              <a:t>D</a:t>
            </a:r>
            <a:r>
              <a:rPr lang="zh-CN" altLang="zh-CN" sz="2800" kern="100" dirty="0">
                <a:latin typeface="Times New Roman" panose="02020603050405020304" pitchFamily="18" charset="0"/>
                <a:cs typeface="Times New Roman" panose="02020603050405020304" pitchFamily="18" charset="0"/>
              </a:rPr>
              <a:t>项。</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blinds(horizontal)">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blinds(horizontal)">
                                      <p:cBhvr>
                                        <p:cTn id="12" dur="500"/>
                                        <p:tgtEl>
                                          <p:spTgt spid="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5">
                                            <p:txEl>
                                              <p:pRg st="2" end="2"/>
                                            </p:txEl>
                                          </p:spTgt>
                                        </p:tgtEl>
                                        <p:attrNameLst>
                                          <p:attrName>style.visibility</p:attrName>
                                        </p:attrNameLst>
                                      </p:cBhvr>
                                      <p:to>
                                        <p:strVal val="visible"/>
                                      </p:to>
                                    </p:set>
                                    <p:animEffect transition="in" filter="blinds(horizontal)">
                                      <p:cBhvr>
                                        <p:cTn id="17" dur="500"/>
                                        <p:tgtEl>
                                          <p:spTgt spid="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5">
                                            <p:txEl>
                                              <p:pRg st="3" end="3"/>
                                            </p:txEl>
                                          </p:spTgt>
                                        </p:tgtEl>
                                        <p:attrNameLst>
                                          <p:attrName>style.visibility</p:attrName>
                                        </p:attrNameLst>
                                      </p:cBhvr>
                                      <p:to>
                                        <p:strVal val="visible"/>
                                      </p:to>
                                    </p:set>
                                    <p:animEffect transition="in" filter="blinds(horizontal)">
                                      <p:cBhvr>
                                        <p:cTn id="22"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565447" y="693490"/>
            <a:ext cx="11059518" cy="5262979"/>
          </a:xfrm>
          <a:prstGeom prst="rect">
            <a:avLst/>
          </a:prstGeom>
        </p:spPr>
        <p:txBody>
          <a:bodyPr wrap="square">
            <a:spAutoFit/>
          </a:bodyPr>
          <a:lstStyle/>
          <a:p>
            <a:pPr algn="just">
              <a:lnSpc>
                <a:spcPct val="150000"/>
              </a:lnSpc>
              <a:spcAft>
                <a:spcPts val="0"/>
              </a:spcAft>
            </a:pP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3)</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文化创造的出现：脑体分工，部分人脱离生产活动；</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(4)</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早期城市的出现：农耕生产需要定居生活；</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(5)</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阶级的产生：生产力发展，剩余产品出现，私有制逐渐产生，社会分化为统治者和被统治者两大阶级；</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(6)</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部落战争的出现：为了争夺土地和资源；</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(7)</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国家的出现：为解决阶级矛盾和适应部落战争的需要，出现政府、军队和监狱等强制机关；</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(8)</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文字的产生：记事、管理的需要。</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7910" y="621482"/>
            <a:ext cx="11205928" cy="4001071"/>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8.</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罗马社会重视名誉，将其与个人行为能力绑定，立法者制定了</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丧廉耻</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制度。凡触犯了法律，法院便要在判罪或宣布行为人败诉的同时宣告其</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丧廉耻</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；但凡做了某种法律明确的、不符合公序良俗的行为，罗马执政官便可在选举时将该人从名单中剔除。</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丧廉耻</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制度</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构建了罗马民主制度的</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基础</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有利于增强个人社会责任</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消除了伤风败俗的</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社会现象</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rPr>
              <a:t>D</a:t>
            </a:r>
            <a:r>
              <a:rPr lang="en-US" altLang="zh-CN" sz="2800" kern="100" dirty="0">
                <a:latin typeface="Times New Roman" panose="02020603050405020304" pitchFamily="18" charset="0"/>
                <a:ea typeface="方正中等线简体" panose="03000509000000000000" pitchFamily="65" charset="-122"/>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实现了法律面前人人平等</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8</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19" name="TextBox 4"/>
          <p:cNvSpPr txBox="1"/>
          <p:nvPr/>
        </p:nvSpPr>
        <p:spPr>
          <a:xfrm>
            <a:off x="6527334" y="3213770"/>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5"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6"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7"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8"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9"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10"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11"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8</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12"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13"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14"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16"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17"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20"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2" name="矩形 21"/>
          <p:cNvSpPr/>
          <p:nvPr/>
        </p:nvSpPr>
        <p:spPr>
          <a:xfrm>
            <a:off x="501636" y="1053530"/>
            <a:ext cx="11138185" cy="4001071"/>
          </a:xfrm>
          <a:prstGeom prst="rect">
            <a:avLst/>
          </a:prstGeom>
        </p:spPr>
        <p:txBody>
          <a:bodyPr wrap="square" lIns="121898" tIns="60948" rIns="121898" bIns="60948">
            <a:spAutoFit/>
          </a:bodyPr>
          <a:lstStyle/>
          <a:p>
            <a:pPr algn="just">
              <a:lnSpc>
                <a:spcPct val="150000"/>
              </a:lnSpc>
              <a:spcAft>
                <a:spcPts val="0"/>
              </a:spcAft>
              <a:tabLst>
                <a:tab pos="2070735" algn="l"/>
              </a:tabLs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据材料可知，罗马的</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丧廉耻</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制度体现罗马社会重视名誉，将其与个人行为能力绑定，有利于增强个人的社会责任感，故</a:t>
            </a:r>
            <a:r>
              <a:rPr lang="en-US" altLang="zh-CN" sz="2800" kern="100" dirty="0">
                <a:latin typeface="Times New Roman" panose="02020603050405020304" pitchFamily="18" charset="0"/>
              </a:rPr>
              <a:t>B</a:t>
            </a:r>
            <a:r>
              <a:rPr lang="zh-CN" altLang="zh-CN" sz="2800" kern="100" dirty="0">
                <a:latin typeface="Times New Roman" panose="02020603050405020304" pitchFamily="18" charset="0"/>
                <a:cs typeface="Times New Roman" panose="02020603050405020304" pitchFamily="18" charset="0"/>
              </a:rPr>
              <a:t>选项正确</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tabLst>
                <a:tab pos="2070735" algn="l"/>
              </a:tabLst>
            </a:pPr>
            <a:r>
              <a:rPr lang="zh-CN" altLang="zh-CN" sz="2800" kern="100" dirty="0" smtClean="0">
                <a:latin typeface="Times New Roman" panose="02020603050405020304" pitchFamily="18" charset="0"/>
                <a:cs typeface="Times New Roman" panose="02020603050405020304" pitchFamily="18" charset="0"/>
              </a:rPr>
              <a:t>材料</a:t>
            </a:r>
            <a:r>
              <a:rPr lang="zh-CN" altLang="zh-CN" sz="2800" kern="100" dirty="0">
                <a:latin typeface="Times New Roman" panose="02020603050405020304" pitchFamily="18" charset="0"/>
                <a:cs typeface="Times New Roman" panose="02020603050405020304" pitchFamily="18" charset="0"/>
              </a:rPr>
              <a:t>内容没有体现罗马民主制度，故</a:t>
            </a:r>
            <a:r>
              <a:rPr lang="en-US" altLang="zh-CN" sz="2800" kern="100" dirty="0">
                <a:latin typeface="Times New Roman" panose="02020603050405020304" pitchFamily="18" charset="0"/>
              </a:rPr>
              <a:t>A</a:t>
            </a:r>
            <a:r>
              <a:rPr lang="zh-CN" altLang="zh-CN" sz="2800" kern="100" dirty="0">
                <a:latin typeface="Times New Roman" panose="02020603050405020304" pitchFamily="18" charset="0"/>
                <a:cs typeface="Times New Roman" panose="02020603050405020304" pitchFamily="18" charset="0"/>
              </a:rPr>
              <a:t>选项错误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tabLst>
                <a:tab pos="2070735" algn="l"/>
              </a:tabLst>
            </a:pPr>
            <a:r>
              <a:rPr lang="en-US" altLang="zh-CN" sz="2800" kern="100" dirty="0" smtClean="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消除</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一词过于绝对，故</a:t>
            </a:r>
            <a:r>
              <a:rPr lang="en-US" altLang="zh-CN" sz="2800" kern="100" dirty="0">
                <a:latin typeface="Times New Roman" panose="02020603050405020304" pitchFamily="18" charset="0"/>
              </a:rPr>
              <a:t>C</a:t>
            </a:r>
            <a:r>
              <a:rPr lang="zh-CN" altLang="zh-CN" sz="2800" kern="100" dirty="0">
                <a:latin typeface="Times New Roman" panose="02020603050405020304" pitchFamily="18" charset="0"/>
                <a:cs typeface="Times New Roman" panose="02020603050405020304" pitchFamily="18" charset="0"/>
              </a:rPr>
              <a:t>选项错误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tabLst>
                <a:tab pos="2070735" algn="l"/>
              </a:tabLst>
            </a:pPr>
            <a:r>
              <a:rPr lang="zh-CN" altLang="zh-CN" sz="2800" kern="100" dirty="0" smtClean="0">
                <a:latin typeface="Times New Roman" panose="02020603050405020304" pitchFamily="18" charset="0"/>
                <a:cs typeface="Times New Roman" panose="02020603050405020304" pitchFamily="18" charset="0"/>
              </a:rPr>
              <a:t>材料</a:t>
            </a:r>
            <a:r>
              <a:rPr lang="zh-CN" altLang="zh-CN" sz="2800" kern="100" dirty="0">
                <a:latin typeface="Times New Roman" panose="02020603050405020304" pitchFamily="18" charset="0"/>
                <a:cs typeface="Times New Roman" panose="02020603050405020304" pitchFamily="18" charset="0"/>
              </a:rPr>
              <a:t>中</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丧廉耻</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制度不能实现法律面前人人平等，故</a:t>
            </a:r>
            <a:r>
              <a:rPr lang="en-US" altLang="zh-CN" sz="2800" kern="100" dirty="0">
                <a:latin typeface="Times New Roman" panose="02020603050405020304" pitchFamily="18" charset="0"/>
              </a:rPr>
              <a:t>D</a:t>
            </a:r>
            <a:r>
              <a:rPr lang="zh-CN" altLang="zh-CN" sz="2800" kern="100" dirty="0">
                <a:latin typeface="Times New Roman" panose="02020603050405020304" pitchFamily="18" charset="0"/>
                <a:cs typeface="Times New Roman" panose="02020603050405020304" pitchFamily="18" charset="0"/>
              </a:rPr>
              <a:t>选项错误。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linds(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blinds(horizont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blinds(horizontal)">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blinds(horizontal)">
                                      <p:cBhvr>
                                        <p:cTn id="2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1637" y="549474"/>
            <a:ext cx="11187139" cy="3926885"/>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9.</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如图是某同学在学完《文明的产生与早期发展》一课后所绘制的漫画。该作品</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准确揭示了直接民主的缺陷</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B.</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错误扩大了雅典民主的范围</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直观反映了雅典公民的盲从性</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nSpc>
                <a:spcPct val="150000"/>
              </a:lnSpc>
            </a:pPr>
            <a:r>
              <a:rPr lang="en-US" altLang="zh-CN" sz="2800" kern="100" dirty="0">
                <a:latin typeface="Times New Roman" panose="02020603050405020304" pitchFamily="18" charset="0"/>
                <a:ea typeface="方正中等线简体" panose="03000509000000000000" pitchFamily="65" charset="-122"/>
              </a:rPr>
              <a:t>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全面体现了民主政治的进步性</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9</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0" name="TextBox 4"/>
          <p:cNvSpPr txBox="1"/>
          <p:nvPr/>
        </p:nvSpPr>
        <p:spPr>
          <a:xfrm>
            <a:off x="381254" y="2493690"/>
            <a:ext cx="720000" cy="784830"/>
          </a:xfrm>
          <a:prstGeom prst="rect">
            <a:avLst/>
          </a:prstGeom>
          <a:noFill/>
        </p:spPr>
        <p:txBody>
          <a:bodyPr wrap="square" rtlCol="0">
            <a:spAutoFit/>
          </a:bodyPr>
          <a:lstStyle/>
          <a:p>
            <a:r>
              <a:rPr lang="zh-CN" altLang="en-US" sz="4500" b="1" dirty="0" smtClean="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pic>
        <p:nvPicPr>
          <p:cNvPr id="3074" name="Picture 2" descr="18-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9123" y="1341562"/>
            <a:ext cx="3383890" cy="303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p:cNvSpPr/>
          <p:nvPr/>
        </p:nvSpPr>
        <p:spPr>
          <a:xfrm>
            <a:off x="501637" y="4901408"/>
            <a:ext cx="11187139" cy="688626"/>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古代雅典的妇女没有公民权，不能参加公民大会，故选</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blinds(horizontal)">
                                      <p:cBhvr>
                                        <p:cTn id="12"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9206" y="508843"/>
            <a:ext cx="11412000" cy="4001071"/>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10.</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古典时代，欧亚大陆上各个帝国的活动区域几乎完全局限于其各自所在的大河流域，以至于在世界地图上看起来就像汪洋大海中的几座孤岛。然而到公元</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世纪时，罗马帝国、安息帝国、贵霜帝国和汉帝国连成了一条从苏格兰高地到中国海横贯欧亚大陆的文明地带。这条文明地带</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得益于帝国的官方</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支持</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将铁器由西方传入东方</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加强了东西方文明</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交流</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D</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促进了四大发明的西传</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10</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0"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19" name="TextBox 4"/>
          <p:cNvSpPr txBox="1"/>
          <p:nvPr/>
        </p:nvSpPr>
        <p:spPr>
          <a:xfrm>
            <a:off x="262558" y="3789914"/>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10</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0"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35" name="矩形 34"/>
          <p:cNvSpPr/>
          <p:nvPr/>
        </p:nvSpPr>
        <p:spPr>
          <a:xfrm>
            <a:off x="445701" y="981522"/>
            <a:ext cx="11299010" cy="3354740"/>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这条文明地带连接了从东亚到西欧的几大帝国，通过商贸、文化交流，各个帝国在一定程度上相互影响，故</a:t>
            </a:r>
            <a:r>
              <a:rPr lang="en-US" altLang="zh-CN" sz="2800" kern="100" dirty="0">
                <a:latin typeface="Times New Roman" panose="02020603050405020304" pitchFamily="18" charset="0"/>
                <a:cs typeface="Courier New" panose="02070309020205020404" pitchFamily="49" charset="0"/>
              </a:rPr>
              <a:t>C</a:t>
            </a:r>
            <a:r>
              <a:rPr lang="zh-CN" altLang="zh-CN" sz="2800" kern="100" dirty="0">
                <a:latin typeface="Times New Roman" panose="02020603050405020304" pitchFamily="18" charset="0"/>
                <a:cs typeface="Times New Roman" panose="02020603050405020304" pitchFamily="18" charset="0"/>
              </a:rPr>
              <a:t>项正确</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这</a:t>
            </a:r>
            <a:r>
              <a:rPr lang="zh-CN" altLang="zh-CN" sz="2800" kern="100" dirty="0">
                <a:latin typeface="Times New Roman" panose="02020603050405020304" pitchFamily="18" charset="0"/>
                <a:cs typeface="Times New Roman" panose="02020603050405020304" pitchFamily="18" charset="0"/>
              </a:rPr>
              <a:t>条文明地带是随着各帝国的经济文化交流而自然形成的，</a:t>
            </a:r>
            <a:r>
              <a:rPr lang="en-US" altLang="zh-CN" sz="2800" kern="100" dirty="0">
                <a:latin typeface="Times New Roman" panose="02020603050405020304" pitchFamily="18" charset="0"/>
                <a:cs typeface="Courier New" panose="02070309020205020404" pitchFamily="49" charset="0"/>
              </a:rPr>
              <a:t>A</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冶</a:t>
            </a:r>
            <a:r>
              <a:rPr lang="zh-CN" altLang="zh-CN" sz="2800" kern="100" dirty="0">
                <a:latin typeface="Times New Roman" panose="02020603050405020304" pitchFamily="18" charset="0"/>
                <a:cs typeface="Times New Roman" panose="02020603050405020304" pitchFamily="18" charset="0"/>
              </a:rPr>
              <a:t>铁技术起源于西亚，后扩散到埃及和希腊等地，</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四</a:t>
            </a:r>
            <a:r>
              <a:rPr lang="zh-CN" altLang="zh-CN" sz="2800" kern="100" dirty="0">
                <a:latin typeface="Times New Roman" panose="02020603050405020304" pitchFamily="18" charset="0"/>
                <a:cs typeface="Times New Roman" panose="02020603050405020304" pitchFamily="18" charset="0"/>
              </a:rPr>
              <a:t>大发明中只有造纸术产生于汉代，</a:t>
            </a:r>
            <a:r>
              <a:rPr lang="en-US" altLang="zh-CN" sz="2800" kern="100" dirty="0">
                <a:latin typeface="Times New Roman" panose="02020603050405020304" pitchFamily="18" charset="0"/>
                <a:cs typeface="Courier New" panose="02070309020205020404" pitchFamily="49" charset="0"/>
              </a:rPr>
              <a:t>D</a:t>
            </a:r>
            <a:r>
              <a:rPr lang="zh-CN" altLang="zh-CN" sz="2800" kern="100" dirty="0">
                <a:latin typeface="Times New Roman" panose="02020603050405020304" pitchFamily="18" charset="0"/>
                <a:cs typeface="Times New Roman" panose="02020603050405020304" pitchFamily="18" charset="0"/>
              </a:rPr>
              <a:t>项错误。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blinds(horizontal)">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blinds(horizontal)">
                                      <p:cBhvr>
                                        <p:cTn id="12" dur="500"/>
                                        <p:tgtEl>
                                          <p:spTgt spid="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5">
                                            <p:txEl>
                                              <p:pRg st="2" end="2"/>
                                            </p:txEl>
                                          </p:spTgt>
                                        </p:tgtEl>
                                        <p:attrNameLst>
                                          <p:attrName>style.visibility</p:attrName>
                                        </p:attrNameLst>
                                      </p:cBhvr>
                                      <p:to>
                                        <p:strVal val="visible"/>
                                      </p:to>
                                    </p:set>
                                    <p:animEffect transition="in" filter="blinds(horizontal)">
                                      <p:cBhvr>
                                        <p:cTn id="17" dur="500"/>
                                        <p:tgtEl>
                                          <p:spTgt spid="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5">
                                            <p:txEl>
                                              <p:pRg st="3" end="3"/>
                                            </p:txEl>
                                          </p:spTgt>
                                        </p:tgtEl>
                                        <p:attrNameLst>
                                          <p:attrName>style.visibility</p:attrName>
                                        </p:attrNameLst>
                                      </p:cBhvr>
                                      <p:to>
                                        <p:strVal val="visible"/>
                                      </p:to>
                                    </p:set>
                                    <p:animEffect transition="in" filter="blinds(horizontal)">
                                      <p:cBhvr>
                                        <p:cTn id="22"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9206" y="333450"/>
            <a:ext cx="11322624" cy="4001071"/>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公元前</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3</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世纪末，西方曾发生早期的</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人才流失</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现象，整个地中海世界的哲学家、数学家、医生、植物学家、语言学家、艺术家和诗人等，受到舒适且催人上进的气氛、极好的设备、免费的膳宿和令人羡慕的薪酬的吸引而纷纷来到埃及。这种现象</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使埃及成为世界</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文化中心</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为亚历山大东征做准备</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导致了希腊文明的</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衰落</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D</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促进了埃及文明的发展</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11</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1"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19" name="TextBox 4"/>
          <p:cNvSpPr txBox="1"/>
          <p:nvPr/>
        </p:nvSpPr>
        <p:spPr>
          <a:xfrm>
            <a:off x="5117040" y="3568369"/>
            <a:ext cx="728638" cy="78483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11</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1"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36" name="矩形 35"/>
          <p:cNvSpPr/>
          <p:nvPr/>
        </p:nvSpPr>
        <p:spPr>
          <a:xfrm>
            <a:off x="445259" y="981522"/>
            <a:ext cx="11210519" cy="4001071"/>
          </a:xfrm>
          <a:prstGeom prst="rect">
            <a:avLst/>
          </a:prstGeom>
        </p:spPr>
        <p:txBody>
          <a:bodyPr wrap="square" lIns="121898" tIns="60948" rIns="121898" bIns="60948">
            <a:spAutoFit/>
          </a:bodyPr>
          <a:lstStyle/>
          <a:p>
            <a:pPr algn="just">
              <a:lnSpc>
                <a:spcPct val="150000"/>
              </a:lnSpc>
              <a:spcAft>
                <a:spcPts val="0"/>
              </a:spcAft>
              <a:tabLst>
                <a:tab pos="2070735" algn="l"/>
              </a:tabLs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材料中的</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人才流失</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现象实际是地中海文明与埃及文明的交流，大量学者来到埃及，带来了西方的文明，为埃及文明的发展做出了贡献，</a:t>
            </a:r>
            <a:r>
              <a:rPr lang="en-US" altLang="zh-CN" sz="2800" kern="100" dirty="0">
                <a:latin typeface="Times New Roman" panose="02020603050405020304" pitchFamily="18" charset="0"/>
              </a:rPr>
              <a:t>D</a:t>
            </a:r>
            <a:r>
              <a:rPr lang="zh-CN" altLang="zh-CN" sz="2800" kern="100" dirty="0">
                <a:latin typeface="Times New Roman" panose="02020603050405020304" pitchFamily="18" charset="0"/>
                <a:cs typeface="Times New Roman" panose="02020603050405020304" pitchFamily="18" charset="0"/>
              </a:rPr>
              <a:t>项正确</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tabLst>
                <a:tab pos="2070735" algn="l"/>
              </a:tabLst>
            </a:pPr>
            <a:r>
              <a:rPr lang="zh-CN" altLang="zh-CN" sz="2800" kern="100" dirty="0" smtClean="0">
                <a:latin typeface="Times New Roman" panose="02020603050405020304" pitchFamily="18" charset="0"/>
                <a:cs typeface="Times New Roman" panose="02020603050405020304" pitchFamily="18" charset="0"/>
              </a:rPr>
              <a:t>材料</a:t>
            </a:r>
            <a:r>
              <a:rPr lang="zh-CN" altLang="zh-CN" sz="2800" kern="100" dirty="0">
                <a:latin typeface="Times New Roman" panose="02020603050405020304" pitchFamily="18" charset="0"/>
                <a:cs typeface="Times New Roman" panose="02020603050405020304" pitchFamily="18" charset="0"/>
              </a:rPr>
              <a:t>不能得出埃及成为世界文化中心，</a:t>
            </a:r>
            <a:r>
              <a:rPr lang="en-US" altLang="zh-CN" sz="2800" kern="100" dirty="0">
                <a:latin typeface="Times New Roman" panose="02020603050405020304" pitchFamily="18" charset="0"/>
              </a:rPr>
              <a:t>A</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tabLst>
                <a:tab pos="2070735" algn="l"/>
              </a:tabLst>
            </a:pPr>
            <a:r>
              <a:rPr lang="zh-CN" altLang="zh-CN" sz="2800" kern="100" dirty="0" smtClean="0">
                <a:latin typeface="Times New Roman" panose="02020603050405020304" pitchFamily="18" charset="0"/>
                <a:cs typeface="Times New Roman" panose="02020603050405020304" pitchFamily="18" charset="0"/>
              </a:rPr>
              <a:t>此时</a:t>
            </a:r>
            <a:r>
              <a:rPr lang="zh-CN" altLang="zh-CN" sz="2800" kern="100" dirty="0">
                <a:latin typeface="Times New Roman" panose="02020603050405020304" pitchFamily="18" charset="0"/>
                <a:cs typeface="Times New Roman" panose="02020603050405020304" pitchFamily="18" charset="0"/>
              </a:rPr>
              <a:t>亚历山大已征服埃及，</a:t>
            </a:r>
            <a:r>
              <a:rPr lang="en-US" altLang="zh-CN" sz="2800" kern="100" dirty="0">
                <a:latin typeface="Times New Roman" panose="02020603050405020304" pitchFamily="18" charset="0"/>
              </a:rPr>
              <a:t>B</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tabLst>
                <a:tab pos="2070735" algn="l"/>
              </a:tabLst>
            </a:pPr>
            <a:r>
              <a:rPr lang="zh-CN" altLang="zh-CN" sz="2800" kern="100" dirty="0" smtClean="0">
                <a:latin typeface="Times New Roman" panose="02020603050405020304" pitchFamily="18" charset="0"/>
                <a:cs typeface="Times New Roman" panose="02020603050405020304" pitchFamily="18" charset="0"/>
              </a:rPr>
              <a:t>这种</a:t>
            </a:r>
            <a:r>
              <a:rPr lang="zh-CN" altLang="zh-CN" sz="2800" kern="100" dirty="0">
                <a:latin typeface="Times New Roman" panose="02020603050405020304" pitchFamily="18" charset="0"/>
                <a:cs typeface="Times New Roman" panose="02020603050405020304" pitchFamily="18" charset="0"/>
              </a:rPr>
              <a:t>现象不是希腊文明衰落的原因，</a:t>
            </a:r>
            <a:r>
              <a:rPr lang="en-US" altLang="zh-CN" sz="2800" kern="100" dirty="0">
                <a:latin typeface="Times New Roman" panose="02020603050405020304" pitchFamily="18" charset="0"/>
              </a:rPr>
              <a:t>C</a:t>
            </a:r>
            <a:r>
              <a:rPr lang="zh-CN" altLang="zh-CN" sz="2800" kern="100" dirty="0">
                <a:latin typeface="Times New Roman" panose="02020603050405020304" pitchFamily="18" charset="0"/>
                <a:cs typeface="Times New Roman" panose="02020603050405020304" pitchFamily="18" charset="0"/>
              </a:rPr>
              <a:t>项错误。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linds(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blinds(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blinds(horizontal)">
                                      <p:cBhvr>
                                        <p:cTn id="17" dur="500"/>
                                        <p:tgtEl>
                                          <p:spTgt spid="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6">
                                            <p:txEl>
                                              <p:pRg st="3" end="3"/>
                                            </p:txEl>
                                          </p:spTgt>
                                        </p:tgtEl>
                                        <p:attrNameLst>
                                          <p:attrName>style.visibility</p:attrName>
                                        </p:attrNameLst>
                                      </p:cBhvr>
                                      <p:to>
                                        <p:strVal val="visible"/>
                                      </p:to>
                                    </p:set>
                                    <p:animEffect transition="in" filter="blinds(horizontal)">
                                      <p:cBhvr>
                                        <p:cTn id="22" dur="500"/>
                                        <p:tgtEl>
                                          <p:spTgt spid="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9206" y="117426"/>
            <a:ext cx="11412000" cy="4282367"/>
          </a:xfrm>
          <a:prstGeom prst="rect">
            <a:avLst/>
          </a:prstGeom>
        </p:spPr>
        <p:txBody>
          <a:bodyPr wrap="square" lIns="121898" tIns="60948" rIns="121898" bIns="60948">
            <a:spAutoFit/>
          </a:bodyPr>
          <a:lstStyle/>
          <a:p>
            <a:pPr algn="just">
              <a:lnSpc>
                <a:spcPct val="14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如图为意大利那不勒斯附近的庞贝古城出土的壁画作品。该画作创作于</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世纪早期，描绘了柏拉图正在与学生们讨论哲学问题的情景。该画可用于研究</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古代罗马帝国的思想文化</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B.</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不同文明间的交流与互鉴</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文艺复兴时期的绘画特点</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nSpc>
                <a:spcPct val="140000"/>
              </a:lnSpc>
            </a:pPr>
            <a:r>
              <a:rPr lang="en-US" altLang="zh-CN" sz="2800" kern="100" dirty="0">
                <a:latin typeface="Times New Roman" panose="02020603050405020304" pitchFamily="18" charset="0"/>
                <a:ea typeface="方正中等线简体" panose="03000509000000000000" pitchFamily="65" charset="-122"/>
              </a:rPr>
              <a:t>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雅典民主制的进步与局限</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19" name="TextBox 4"/>
          <p:cNvSpPr txBox="1"/>
          <p:nvPr/>
        </p:nvSpPr>
        <p:spPr>
          <a:xfrm>
            <a:off x="237238" y="2565778"/>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12</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2"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pic>
        <p:nvPicPr>
          <p:cNvPr id="4098" name="Picture 2" descr="18-6"/>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4057" y="1490911"/>
            <a:ext cx="3624140" cy="26883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 name="矩形 35"/>
          <p:cNvSpPr/>
          <p:nvPr/>
        </p:nvSpPr>
        <p:spPr>
          <a:xfrm>
            <a:off x="389206" y="4437906"/>
            <a:ext cx="11412000" cy="1980261"/>
          </a:xfrm>
          <a:prstGeom prst="rect">
            <a:avLst/>
          </a:prstGeom>
        </p:spPr>
        <p:txBody>
          <a:bodyPr wrap="square" lIns="121898" tIns="60948" rIns="121898" bIns="60948">
            <a:spAutoFit/>
          </a:bodyPr>
          <a:lstStyle/>
          <a:p>
            <a:pPr algn="just">
              <a:lnSpc>
                <a:spcPct val="14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结合所学可知，柏拉图为古希腊哲学家，但他和学生讨论哲学问题的情形却出现于意大利出土的壁画当中，这反映了不同文明间的交流与互相借鉴，故选</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blinds(horizontal)">
                                      <p:cBhvr>
                                        <p:cTn id="12"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47"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48"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49"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50"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51"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52"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53"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54"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55"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56"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57"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58"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13</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59"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20"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5" name="矩形 4"/>
          <p:cNvSpPr/>
          <p:nvPr/>
        </p:nvSpPr>
        <p:spPr>
          <a:xfrm>
            <a:off x="478582" y="117426"/>
            <a:ext cx="11233248" cy="4542462"/>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13.</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公元前</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4</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世纪末，马其顿国王亚历山大历经数年征战，最终灭亡波斯，入侵印度，征服了从希腊到印度的广大地区，希腊文化随之东传。从文明传播的方式看，以上材料实质上表明</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亚历山大东征传播了希腊文化</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B.</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亚历山大建立了地跨亚非欧三洲的大帝国</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文明的交流进一步加强</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武力扩张是古代文明扩展的重要方式之一</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2" name="TextBox 4"/>
          <p:cNvSpPr txBox="1"/>
          <p:nvPr/>
        </p:nvSpPr>
        <p:spPr>
          <a:xfrm>
            <a:off x="321866" y="4022343"/>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
        <p:nvSpPr>
          <p:cNvPr id="23" name="矩形 22"/>
          <p:cNvSpPr/>
          <p:nvPr/>
        </p:nvSpPr>
        <p:spPr>
          <a:xfrm>
            <a:off x="478582" y="4941962"/>
            <a:ext cx="11233248" cy="1303177"/>
          </a:xfrm>
          <a:prstGeom prst="rect">
            <a:avLst/>
          </a:prstGeom>
        </p:spPr>
        <p:txBody>
          <a:bodyPr wrap="square">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从文明传播的方式看，亚历山大东征客观上传播了希腊文化，这实质上是表明武力扩张是古代文明扩展的重要方式之一，故</a:t>
            </a:r>
            <a:r>
              <a:rPr lang="en-US" altLang="zh-CN" sz="2800" kern="100" dirty="0">
                <a:latin typeface="Times New Roman" panose="02020603050405020304" pitchFamily="18" charset="0"/>
                <a:cs typeface="Courier New" panose="02070309020205020404" pitchFamily="49" charset="0"/>
              </a:rPr>
              <a:t>D</a:t>
            </a:r>
            <a:r>
              <a:rPr lang="zh-CN" altLang="zh-CN" sz="2800" kern="100" dirty="0">
                <a:latin typeface="Times New Roman" panose="02020603050405020304" pitchFamily="18" charset="0"/>
                <a:cs typeface="Times New Roman" panose="02020603050405020304" pitchFamily="18" charset="0"/>
              </a:rPr>
              <a:t>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linds(horizontal)">
                                      <p:cBhvr>
                                        <p:cTn id="1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9898" y="435094"/>
            <a:ext cx="11250616" cy="3354740"/>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14.</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亚历山大在所征服地区兴建了许多城堡，有些逐渐发展成经济文化中心，使希腊文化传播到东方，一种混合着希腊和东方因素的文明诞生。</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材料反映了亚历山大帝国的对外战争</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促进了东西方文化</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交流</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促使希腊文明走向衰落</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促使东方文明走向</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衰落</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D</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促使东西方文化被毁灭</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4"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5"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6"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7"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8"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9"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10"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11"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12"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13"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14"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15"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16"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14</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0"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19" name="TextBox 4"/>
          <p:cNvSpPr txBox="1"/>
          <p:nvPr/>
        </p:nvSpPr>
        <p:spPr>
          <a:xfrm>
            <a:off x="334566" y="2451318"/>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
        <p:nvSpPr>
          <p:cNvPr id="22" name="矩形 21"/>
          <p:cNvSpPr/>
          <p:nvPr/>
        </p:nvSpPr>
        <p:spPr>
          <a:xfrm>
            <a:off x="469898" y="4293890"/>
            <a:ext cx="11250616" cy="1980261"/>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根据材料中</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使希腊文化传播到东方，一种混合着希腊和东方因素的文明诞生</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可知，亚历山大帝国的对外战争促进了东西方文化的交流，故选</a:t>
            </a:r>
            <a:r>
              <a:rPr lang="en-US" altLang="zh-CN" sz="2800" kern="100" dirty="0">
                <a:latin typeface="Times New Roman" panose="02020603050405020304" pitchFamily="18" charset="0"/>
                <a:cs typeface="Courier New" panose="02070309020205020404" pitchFamily="49" charset="0"/>
              </a:rPr>
              <a:t>A</a:t>
            </a:r>
            <a:r>
              <a:rPr lang="zh-CN" altLang="zh-CN" sz="2800" kern="100" dirty="0">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linds(horizontal)">
                                      <p:cBhvr>
                                        <p:cTn id="1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0154" y="693490"/>
            <a:ext cx="11488590" cy="523099"/>
          </a:xfrm>
          <a:prstGeom prst="rect">
            <a:avLst/>
          </a:prstGeom>
        </p:spPr>
        <p:txBody>
          <a:bodyPr wrap="square">
            <a:spAutoFit/>
          </a:bodyPr>
          <a:lstStyle/>
          <a:p>
            <a:r>
              <a:rPr lang="zh-CN" altLang="zh-CN" sz="2800" b="1"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【图解历史】</a:t>
            </a:r>
            <a:r>
              <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古代文明的产生</a:t>
            </a:r>
            <a:endPar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p:cNvSpPr/>
          <p:nvPr/>
        </p:nvSpPr>
        <p:spPr>
          <a:xfrm>
            <a:off x="500919" y="4464525"/>
            <a:ext cx="10994089" cy="1341533"/>
          </a:xfrm>
          <a:prstGeom prst="rect">
            <a:avLst/>
          </a:prstGeom>
          <a:ln>
            <a:solidFill>
              <a:schemeClr val="tx1"/>
            </a:solidFill>
            <a:prstDash val="dash"/>
          </a:ln>
        </p:spPr>
        <p:txBody>
          <a:bodyPr wrap="square" lIns="121870" tIns="60934" rIns="121870" bIns="60934">
            <a:spAutoFit/>
          </a:bodyPr>
          <a:lstStyle/>
          <a:p>
            <a:pPr algn="just">
              <a:lnSpc>
                <a:spcPct val="150000"/>
              </a:lnSpc>
              <a:spcAft>
                <a:spcPts val="0"/>
              </a:spcAft>
            </a:pP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这一切产生的根本因素是生产力发展的结果。文明产生的主要标志是阶级的产生、国家和文字的出现。</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050" name="Picture 2" descr="18-3"/>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0698" y="1802419"/>
            <a:ext cx="8189017" cy="236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7281" y="117426"/>
            <a:ext cx="11435850" cy="4647402"/>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15.</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拉丁语最初是古罗马人的语言。公元</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世纪，标准拉丁语形成，与希腊语等一起成为罗马帝国学校的教学语言。罗马帝国解体后，拉丁语的日常口语功能逐渐丧失。</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17</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世纪末期以前，西欧的学术著作大都用拉丁文撰写。意大利、西班牙、葡萄牙、法国等都是在拉丁语的基础上，发展出了自己的民族语言。由此可知，拉丁语</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发展成为</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表意文字</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作为通用语言使用至今</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逐渐变为书面</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语言</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D</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是西欧国家的民族语言</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15</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6"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18" name="TextBox 4"/>
          <p:cNvSpPr txBox="1"/>
          <p:nvPr/>
        </p:nvSpPr>
        <p:spPr>
          <a:xfrm>
            <a:off x="262638" y="3972740"/>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
        <p:nvSpPr>
          <p:cNvPr id="37" name="矩形 36"/>
          <p:cNvSpPr/>
          <p:nvPr/>
        </p:nvSpPr>
        <p:spPr>
          <a:xfrm>
            <a:off x="377281" y="4869954"/>
            <a:ext cx="11435850" cy="1333931"/>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根据材料</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kern="100" dirty="0">
                <a:latin typeface="Times New Roman" panose="02020603050405020304" pitchFamily="18" charset="0"/>
                <a:cs typeface="Courier New" panose="02070309020205020404" pitchFamily="49" charset="0"/>
              </a:rPr>
              <a:t>17</a:t>
            </a:r>
            <a:r>
              <a:rPr lang="zh-CN" altLang="zh-CN" sz="2800" kern="100" dirty="0">
                <a:latin typeface="Times New Roman" panose="02020603050405020304" pitchFamily="18" charset="0"/>
                <a:cs typeface="Times New Roman" panose="02020603050405020304" pitchFamily="18" charset="0"/>
              </a:rPr>
              <a:t>世纪末期以前，西欧的学术著作大都用拉丁文撰写</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可知，拉丁语作为一种书面语言存在的时间比较长，故</a:t>
            </a:r>
            <a:r>
              <a:rPr lang="en-US" altLang="zh-CN" sz="2800" kern="100" dirty="0">
                <a:latin typeface="Times New Roman" panose="02020603050405020304" pitchFamily="18" charset="0"/>
                <a:cs typeface="Courier New" panose="02070309020205020404" pitchFamily="49" charset="0"/>
              </a:rPr>
              <a:t>C</a:t>
            </a:r>
            <a:r>
              <a:rPr lang="zh-CN" altLang="zh-CN" sz="2800" kern="100" dirty="0">
                <a:latin typeface="Times New Roman" panose="02020603050405020304" pitchFamily="18" charset="0"/>
                <a:cs typeface="Times New Roman" panose="02020603050405020304" pitchFamily="18" charset="0"/>
              </a:rPr>
              <a:t>项正确。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blinds(horizontal)">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6"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16</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7" name="矩形 36"/>
          <p:cNvSpPr/>
          <p:nvPr/>
        </p:nvSpPr>
        <p:spPr>
          <a:xfrm>
            <a:off x="334566" y="1232843"/>
            <a:ext cx="11521280" cy="4647402"/>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16.</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阅读材料，完成下列要求。</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材料</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希腊的法治思想主要围绕平民的基本权利问题而展开，明显带有民主性、平等性，其追求的平等化目标基本得以实现。春秋战国的法治思想主要是为了巩固君权，关于平民的政治权利，在战国的法令法规中，根本找不到任何影子。</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r">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王利玲、李成生《春秋战国与古希腊的</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法治</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思想之比较》</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gn="r">
              <a:lnSpc>
                <a:spcPct val="150000"/>
              </a:lnSpc>
              <a:spcAft>
                <a:spcPts val="0"/>
              </a:spcAft>
            </a:pP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原文</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有改动</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8" name="矩形 37"/>
          <p:cNvSpPr/>
          <p:nvPr/>
        </p:nvSpPr>
        <p:spPr>
          <a:xfrm>
            <a:off x="334566" y="261442"/>
            <a:ext cx="11521280" cy="769417"/>
          </a:xfrm>
          <a:prstGeom prst="rect">
            <a:avLst/>
          </a:prstGeom>
        </p:spPr>
        <p:txBody>
          <a:bodyPr wrap="square" lIns="121898" tIns="60948" rIns="121898" bIns="60948">
            <a:spAutoFit/>
          </a:bodyPr>
          <a:lstStyle/>
          <a:p>
            <a:pPr algn="just">
              <a:lnSpc>
                <a:spcPct val="150000"/>
              </a:lnSpc>
            </a:pPr>
            <a:r>
              <a:rPr lang="zh-CN" altLang="zh-CN" sz="2800" b="1" kern="100" dirty="0">
                <a:solidFill>
                  <a:srgbClr val="0000FF"/>
                </a:solidFill>
                <a:latin typeface="Times New Roman" panose="02020603050405020304" pitchFamily="18" charset="0"/>
                <a:ea typeface="方正中等线简体" panose="03000509000000000000" pitchFamily="65" charset="-122"/>
                <a:cs typeface="Times New Roman" panose="02020603050405020304" pitchFamily="18" charset="0"/>
              </a:rPr>
              <a:t>二、非选择题</a:t>
            </a:r>
            <a:endParaRPr lang="zh-CN" altLang="zh-CN" sz="2800" b="1" kern="100" dirty="0">
              <a:solidFill>
                <a:srgbClr val="0000FF"/>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36"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7"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16</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4" name="矩形 3"/>
          <p:cNvSpPr/>
          <p:nvPr/>
        </p:nvSpPr>
        <p:spPr>
          <a:xfrm>
            <a:off x="389206" y="2094273"/>
            <a:ext cx="11412000" cy="3711785"/>
          </a:xfrm>
          <a:prstGeom prst="rect">
            <a:avLst/>
          </a:prstGeom>
        </p:spPr>
        <p:txBody>
          <a:bodyPr wrap="square">
            <a:spAutoFit/>
          </a:bodyPr>
          <a:lstStyle/>
          <a:p>
            <a:pPr algn="just">
              <a:lnSpc>
                <a:spcPct val="14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答案　</a:t>
            </a:r>
            <a:r>
              <a:rPr lang="zh-CN" altLang="zh-CN" sz="2800" kern="100" dirty="0">
                <a:solidFill>
                  <a:srgbClr val="C00000"/>
                </a:solidFill>
                <a:latin typeface="Times New Roman" panose="02020603050405020304" pitchFamily="18" charset="0"/>
                <a:ea typeface="黑体" panose="02010609060101010101" charset="-122"/>
                <a:cs typeface="Times New Roman" panose="02020603050405020304" pitchFamily="18" charset="0"/>
              </a:rPr>
              <a:t>示例</a:t>
            </a:r>
            <a:endParaRPr lang="zh-CN" altLang="zh-CN" sz="1050" kern="100" dirty="0">
              <a:solidFill>
                <a:srgbClr val="C00000"/>
              </a:solidFill>
              <a:latin typeface="黑体" panose="02010609060101010101" charset="-122"/>
              <a:ea typeface="黑体" panose="02010609060101010101" charset="-122"/>
              <a:cs typeface="Courier New" panose="02070309020205020404" pitchFamily="49" charset="0"/>
            </a:endParaRPr>
          </a:p>
          <a:p>
            <a:pPr algn="just">
              <a:lnSpc>
                <a:spcPct val="140000"/>
              </a:lnSpc>
              <a:spcAft>
                <a:spcPts val="0"/>
              </a:spcAft>
            </a:pPr>
            <a:r>
              <a:rPr lang="zh-CN" altLang="zh-CN" sz="2800" kern="100" dirty="0">
                <a:solidFill>
                  <a:srgbClr val="C00000"/>
                </a:solidFill>
                <a:latin typeface="Times New Roman" panose="02020603050405020304" pitchFamily="18" charset="0"/>
                <a:ea typeface="黑体" panose="02010609060101010101" charset="-122"/>
                <a:cs typeface="Times New Roman" panose="02020603050405020304" pitchFamily="18" charset="0"/>
              </a:rPr>
              <a:t>观点一：古希腊和春秋战国时期平民政治权利的差异是多种因素综合作用的结果。</a:t>
            </a:r>
            <a:endParaRPr lang="zh-CN" altLang="zh-CN" sz="1050" kern="100" dirty="0">
              <a:solidFill>
                <a:srgbClr val="C00000"/>
              </a:solidFill>
              <a:latin typeface="黑体" panose="02010609060101010101" charset="-122"/>
              <a:ea typeface="黑体" panose="02010609060101010101" charset="-122"/>
              <a:cs typeface="Courier New" panose="02070309020205020404" pitchFamily="49" charset="0"/>
            </a:endParaRPr>
          </a:p>
          <a:p>
            <a:pPr algn="just">
              <a:lnSpc>
                <a:spcPct val="140000"/>
              </a:lnSpc>
              <a:spcAft>
                <a:spcPts val="0"/>
              </a:spcAft>
            </a:pPr>
            <a:r>
              <a:rPr lang="zh-CN" altLang="zh-CN" sz="2800" kern="100" dirty="0">
                <a:solidFill>
                  <a:srgbClr val="C00000"/>
                </a:solidFill>
                <a:latin typeface="Times New Roman" panose="02020603050405020304" pitchFamily="18" charset="0"/>
                <a:ea typeface="黑体" panose="02010609060101010101" charset="-122"/>
                <a:cs typeface="Times New Roman" panose="02020603050405020304" pitchFamily="18" charset="0"/>
              </a:rPr>
              <a:t>古希腊半岛</a:t>
            </a:r>
            <a:r>
              <a:rPr lang="en-US" altLang="zh-CN" sz="2800" kern="100" dirty="0">
                <a:solidFill>
                  <a:srgbClr val="C00000"/>
                </a:solidFill>
                <a:latin typeface="宋体" panose="02010600030101010101" pitchFamily="2" charset="-122"/>
                <a:ea typeface="黑体" panose="02010609060101010101" charset="-122"/>
                <a:cs typeface="Times New Roman" panose="02020603050405020304" pitchFamily="18" charset="0"/>
              </a:rPr>
              <a:t>“</a:t>
            </a:r>
            <a:r>
              <a:rPr lang="zh-CN" altLang="zh-CN" sz="2800" kern="100" dirty="0">
                <a:solidFill>
                  <a:srgbClr val="C00000"/>
                </a:solidFill>
                <a:latin typeface="Times New Roman" panose="02020603050405020304" pitchFamily="18" charset="0"/>
                <a:ea typeface="黑体" panose="02010609060101010101" charset="-122"/>
                <a:cs typeface="Times New Roman" panose="02020603050405020304" pitchFamily="18" charset="0"/>
              </a:rPr>
              <a:t>多山少平原、三面环海</a:t>
            </a:r>
            <a:r>
              <a:rPr lang="en-US" altLang="zh-CN" sz="2800" kern="100" dirty="0">
                <a:solidFill>
                  <a:srgbClr val="C00000"/>
                </a:solidFill>
                <a:latin typeface="宋体" panose="02010600030101010101" pitchFamily="2" charset="-122"/>
                <a:ea typeface="黑体" panose="02010609060101010101" charset="-122"/>
                <a:cs typeface="Times New Roman" panose="02020603050405020304" pitchFamily="18" charset="0"/>
              </a:rPr>
              <a:t>”</a:t>
            </a:r>
            <a:r>
              <a:rPr lang="zh-CN" altLang="zh-CN" sz="2800" kern="100" dirty="0">
                <a:solidFill>
                  <a:srgbClr val="C00000"/>
                </a:solidFill>
                <a:latin typeface="Times New Roman" panose="02020603050405020304" pitchFamily="18" charset="0"/>
                <a:ea typeface="黑体" panose="02010609060101010101" charset="-122"/>
                <a:cs typeface="Times New Roman" panose="02020603050405020304" pitchFamily="18" charset="0"/>
              </a:rPr>
              <a:t>自然环境促使希腊逐步形成了小国寡民的城邦民主政治；中国幅员辽阔，内陆平原广阔则更适合也需要建立一个强有力的中央集权国家</a:t>
            </a:r>
            <a:r>
              <a:rPr lang="zh-CN" altLang="zh-CN" sz="2800" kern="100"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a:t>
            </a:r>
            <a:endParaRPr lang="zh-CN" altLang="zh-CN" sz="1050" kern="100" dirty="0">
              <a:solidFill>
                <a:srgbClr val="C00000"/>
              </a:solidFill>
              <a:latin typeface="黑体" panose="02010609060101010101" charset="-122"/>
              <a:ea typeface="黑体" panose="02010609060101010101" charset="-122"/>
              <a:cs typeface="Courier New" panose="02070309020205020404" pitchFamily="49" charset="0"/>
            </a:endParaRPr>
          </a:p>
        </p:txBody>
      </p:sp>
      <p:sp>
        <p:nvSpPr>
          <p:cNvPr id="19" name="矩形 18"/>
          <p:cNvSpPr/>
          <p:nvPr/>
        </p:nvSpPr>
        <p:spPr>
          <a:xfrm>
            <a:off x="389206" y="602432"/>
            <a:ext cx="11412000" cy="1341561"/>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根据材料并结合所学知识，任选一角度对古代希腊和春秋战国的法治思想进行评析。</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要求：观点明确，史论结合</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linds(horizontal)">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36"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7"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16</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4" name="矩形 3"/>
          <p:cNvSpPr/>
          <p:nvPr/>
        </p:nvSpPr>
        <p:spPr>
          <a:xfrm>
            <a:off x="557019" y="64468"/>
            <a:ext cx="11076375" cy="6555641"/>
          </a:xfrm>
          <a:prstGeom prst="rect">
            <a:avLst/>
          </a:prstGeom>
        </p:spPr>
        <p:txBody>
          <a:bodyPr wrap="square">
            <a:spAutoFit/>
          </a:bodyPr>
          <a:lstStyle/>
          <a:p>
            <a:pPr algn="just">
              <a:lnSpc>
                <a:spcPct val="150000"/>
              </a:lnSpc>
            </a:pPr>
            <a:r>
              <a:rPr lang="zh-CN" altLang="zh-CN" sz="2800" kern="100" dirty="0">
                <a:solidFill>
                  <a:srgbClr val="C00000"/>
                </a:solidFill>
                <a:latin typeface="Times New Roman" panose="02020603050405020304" pitchFamily="18" charset="0"/>
                <a:cs typeface="Times New Roman" panose="02020603050405020304" pitchFamily="18" charset="0"/>
              </a:rPr>
              <a:t>希腊城邦时期，奴隶制工商业比较发达，广泛的海外贸易及其他经济和文化交往活动，使其形成宽松自由的社会环境，接受了平等互利的观念。春秋战国时代农耕文明发展，小农经济兴起，出于巩固统治和国家发展的需要强化了对平民的政治控制。</a:t>
            </a:r>
            <a:endParaRPr lang="zh-CN" altLang="zh-CN" sz="1050" kern="100" dirty="0">
              <a:solidFill>
                <a:srgbClr val="C00000"/>
              </a:solidFill>
              <a:latin typeface="黑体" panose="02010609060101010101" charset="-122"/>
              <a:cs typeface="Courier New" panose="02070309020205020404" pitchFamily="49" charset="0"/>
            </a:endParaRPr>
          </a:p>
          <a:p>
            <a:pPr algn="just">
              <a:lnSpc>
                <a:spcPct val="150000"/>
              </a:lnSpc>
              <a:spcAft>
                <a:spcPts val="0"/>
              </a:spcAft>
            </a:pPr>
            <a:r>
              <a:rPr lang="zh-CN" altLang="zh-CN" sz="2800" kern="100" dirty="0" smtClean="0">
                <a:solidFill>
                  <a:srgbClr val="C00000"/>
                </a:solidFill>
                <a:latin typeface="Times New Roman" panose="02020603050405020304" pitchFamily="18" charset="0"/>
                <a:cs typeface="Times New Roman" panose="02020603050405020304" pitchFamily="18" charset="0"/>
              </a:rPr>
              <a:t>古希腊</a:t>
            </a:r>
            <a:r>
              <a:rPr lang="zh-CN" altLang="zh-CN" sz="2800" kern="100" dirty="0">
                <a:solidFill>
                  <a:srgbClr val="C00000"/>
                </a:solidFill>
                <a:latin typeface="Times New Roman" panose="02020603050405020304" pitchFamily="18" charset="0"/>
                <a:cs typeface="Times New Roman" panose="02020603050405020304" pitchFamily="18" charset="0"/>
              </a:rPr>
              <a:t>个人主义发展，人文精神滥觞，促进了民主政治的发展；春秋战国时期的中国，国家逐步从分裂走向统一，中央集权思想产生；同时百家争鸣兴起，法制思想和集权思想被多数统治者所采纳，难以形成民主思潮。</a:t>
            </a:r>
            <a:endParaRPr lang="zh-CN" altLang="zh-CN" sz="1000" kern="100" dirty="0">
              <a:solidFill>
                <a:srgbClr val="C00000"/>
              </a:solidFill>
              <a:latin typeface="黑体" panose="02010609060101010101" charset="-122"/>
              <a:cs typeface="Courier New" panose="02070309020205020404" pitchFamily="49" charset="0"/>
            </a:endParaRPr>
          </a:p>
          <a:p>
            <a:pPr algn="just">
              <a:lnSpc>
                <a:spcPct val="150000"/>
              </a:lnSpc>
              <a:spcAft>
                <a:spcPts val="0"/>
              </a:spcAft>
            </a:pPr>
            <a:r>
              <a:rPr lang="zh-CN" altLang="zh-CN" sz="2800" kern="100" dirty="0">
                <a:solidFill>
                  <a:srgbClr val="C00000"/>
                </a:solidFill>
                <a:latin typeface="Times New Roman" panose="02020603050405020304" pitchFamily="18" charset="0"/>
                <a:cs typeface="Times New Roman" panose="02020603050405020304" pitchFamily="18" charset="0"/>
              </a:rPr>
              <a:t>综上，古希腊与春秋战国时期的法治思想中关于平民权利的差异是自然地理环境、经济活动、社会人文环境多种因素共同作用的结果</a:t>
            </a:r>
            <a:r>
              <a:rPr lang="zh-CN" altLang="zh-CN" sz="2800" kern="100" dirty="0" smtClean="0">
                <a:solidFill>
                  <a:srgbClr val="C00000"/>
                </a:solidFill>
                <a:latin typeface="Times New Roman" panose="02020603050405020304" pitchFamily="18" charset="0"/>
                <a:cs typeface="Times New Roman" panose="02020603050405020304" pitchFamily="18" charset="0"/>
              </a:rPr>
              <a:t>。</a:t>
            </a:r>
            <a:endParaRPr lang="zh-CN" altLang="zh-CN" sz="1000" kern="100" dirty="0">
              <a:solidFill>
                <a:srgbClr val="C00000"/>
              </a:solidFill>
              <a:latin typeface="黑体" panose="02010609060101010101"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36"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7"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16</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4" name="矩形 3"/>
          <p:cNvSpPr/>
          <p:nvPr/>
        </p:nvSpPr>
        <p:spPr>
          <a:xfrm>
            <a:off x="389206" y="500051"/>
            <a:ext cx="11412000" cy="5161991"/>
          </a:xfrm>
          <a:prstGeom prst="rect">
            <a:avLst/>
          </a:prstGeom>
        </p:spPr>
        <p:txBody>
          <a:bodyPr wrap="square">
            <a:spAutoFit/>
          </a:bodyPr>
          <a:lstStyle/>
          <a:p>
            <a:pPr algn="just">
              <a:lnSpc>
                <a:spcPct val="150000"/>
              </a:lnSpc>
              <a:spcAft>
                <a:spcPts val="0"/>
              </a:spcAft>
            </a:pPr>
            <a:r>
              <a:rPr lang="zh-CN" altLang="zh-CN" sz="2800" kern="100" dirty="0">
                <a:solidFill>
                  <a:srgbClr val="C00000"/>
                </a:solidFill>
                <a:latin typeface="Times New Roman" panose="02020603050405020304" pitchFamily="18" charset="0"/>
                <a:cs typeface="Times New Roman" panose="02020603050405020304" pitchFamily="18" charset="0"/>
              </a:rPr>
              <a:t>观点二：古希腊和春秋战国的法治思想产生了不同影响。</a:t>
            </a:r>
            <a:endParaRPr lang="zh-CN" altLang="zh-CN" sz="1000" kern="100" dirty="0">
              <a:solidFill>
                <a:srgbClr val="C00000"/>
              </a:solidFill>
              <a:latin typeface="黑体" panose="02010609060101010101" charset="-122"/>
              <a:cs typeface="Courier New" panose="02070309020205020404" pitchFamily="49" charset="0"/>
            </a:endParaRPr>
          </a:p>
          <a:p>
            <a:pPr algn="just">
              <a:lnSpc>
                <a:spcPct val="150000"/>
              </a:lnSpc>
              <a:spcAft>
                <a:spcPts val="0"/>
              </a:spcAft>
            </a:pPr>
            <a:r>
              <a:rPr lang="zh-CN" altLang="zh-CN" sz="2800" kern="100" dirty="0">
                <a:solidFill>
                  <a:srgbClr val="C00000"/>
                </a:solidFill>
                <a:latin typeface="Times New Roman" panose="02020603050405020304" pitchFamily="18" charset="0"/>
                <a:cs typeface="Times New Roman" panose="02020603050405020304" pitchFamily="18" charset="0"/>
              </a:rPr>
              <a:t>对当时：古希腊的法治思想把雅典的民主政治进一步推向繁荣，也使希腊人形成法律面前人人平等的理念且普遍遵守法律；而春秋战国时期的中国经过法家的发展创造出一套完整的中央集权理论，为中央集权奠定了坚实的理论基础，同时也使人民的绝大多数成为国家共同体的附庸。</a:t>
            </a:r>
            <a:endParaRPr lang="zh-CN" altLang="zh-CN" sz="1000" kern="100" dirty="0">
              <a:solidFill>
                <a:srgbClr val="C00000"/>
              </a:solidFill>
              <a:latin typeface="黑体" panose="02010609060101010101" charset="-122"/>
              <a:cs typeface="Courier New" panose="02070309020205020404" pitchFamily="49" charset="0"/>
            </a:endParaRPr>
          </a:p>
          <a:p>
            <a:pPr algn="just">
              <a:lnSpc>
                <a:spcPct val="150000"/>
              </a:lnSpc>
              <a:spcAft>
                <a:spcPts val="0"/>
              </a:spcAft>
            </a:pPr>
            <a:r>
              <a:rPr lang="zh-CN" altLang="zh-CN" sz="2800" kern="100" dirty="0">
                <a:solidFill>
                  <a:srgbClr val="C00000"/>
                </a:solidFill>
                <a:latin typeface="Times New Roman" panose="02020603050405020304" pitchFamily="18" charset="0"/>
                <a:cs typeface="Times New Roman" panose="02020603050405020304" pitchFamily="18" charset="0"/>
              </a:rPr>
              <a:t>对后世：民主和法治的传统和运行模式给人类留下了极其宝贵的遗产，为近代民主政治的产生发展奠定了基础；而春秋战国的中国法治思想奠定了专制主义中央集权制度的基础和历代政治制度的基本格局。</a:t>
            </a:r>
            <a:endParaRPr lang="zh-CN" altLang="zh-CN" sz="1000" kern="100" dirty="0">
              <a:solidFill>
                <a:srgbClr val="C00000"/>
              </a:solidFill>
              <a:latin typeface="黑体" panose="02010609060101010101" charset="-122"/>
              <a:cs typeface="Courier New" panose="02070309020205020404" pitchFamily="49" charset="0"/>
            </a:endParaRPr>
          </a:p>
        </p:txBody>
      </p:sp>
      <p:sp>
        <p:nvSpPr>
          <p:cNvPr id="19" name="矩形 18">
            <a:hlinkClick r:id="rId17" action="ppaction://hlinksldjump"/>
          </p:cNvPr>
          <p:cNvSpPr/>
          <p:nvPr/>
        </p:nvSpPr>
        <p:spPr bwMode="auto">
          <a:xfrm>
            <a:off x="11211213" y="6398788"/>
            <a:ext cx="979200" cy="460800"/>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zh-CN" altLang="en-US" sz="2000"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a:rPr>
              <a:t>返 回</a:t>
            </a:r>
            <a:endParaRPr lang="zh-CN" altLang="en-US" sz="2000"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linds(horizontal)">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01637" y="545257"/>
            <a:ext cx="11187139" cy="5262979"/>
          </a:xfrm>
          <a:prstGeom prst="rect">
            <a:avLst/>
          </a:prstGeom>
        </p:spPr>
        <p:txBody>
          <a:bodyPr wrap="square">
            <a:spAutoFit/>
          </a:bodyPr>
          <a:lstStyle/>
          <a:p>
            <a:pPr algn="just">
              <a:lnSpc>
                <a:spcPct val="150000"/>
              </a:lnSpc>
              <a:spcAft>
                <a:spcPts val="0"/>
              </a:spcAft>
            </a:pPr>
            <a:r>
              <a:rPr lang="en-US" altLang="zh-CN" sz="2800" b="1"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二</a:t>
            </a:r>
            <a:r>
              <a:rPr lang="en-US" altLang="zh-CN" sz="2800" b="1"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多样的文明成就</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巴比伦文明：</a:t>
            </a: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西亚地区</a:t>
            </a: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文明的出现：</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公元前</a:t>
            </a:r>
            <a:r>
              <a:rPr lang="en-US" altLang="zh-CN" sz="2800" u="sng" kern="100" dirty="0" smtClean="0">
                <a:latin typeface="Times New Roman" panose="02020603050405020304" pitchFamily="18" charset="0"/>
                <a:ea typeface="方正中等线简体" panose="03000509000000000000" pitchFamily="65" charset="-122"/>
                <a:cs typeface="Courier New" panose="02070309020205020404" pitchFamily="49"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年，</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流域</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产生了最初的文明；约公元前</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2900</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年，在两河下游</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地区</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出现了一系列的城市国家。</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主要的成就</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约公元前</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18</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世纪，国王汉谟拉比基本统一了两河流域，</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建立</a:t>
            </a:r>
            <a:r>
              <a:rPr lang="en-US"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_______</a:t>
            </a:r>
            <a:endPar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制度</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，颁布</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创立世界上最古老的文字</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文字；</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5" name="矩形 4"/>
          <p:cNvSpPr/>
          <p:nvPr/>
        </p:nvSpPr>
        <p:spPr>
          <a:xfrm>
            <a:off x="4295006" y="1989634"/>
            <a:ext cx="902811" cy="523220"/>
          </a:xfrm>
          <a:prstGeom prst="rect">
            <a:avLst/>
          </a:prstGeom>
        </p:spPr>
        <p:txBody>
          <a:bodyPr wrap="none">
            <a:spAutoFit/>
          </a:bodyPr>
          <a:lstStyle/>
          <a:p>
            <a:r>
              <a:rPr lang="en-US"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3500</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 name="矩形 5"/>
          <p:cNvSpPr/>
          <p:nvPr/>
        </p:nvSpPr>
        <p:spPr>
          <a:xfrm>
            <a:off x="6023198" y="1989634"/>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两河</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7" name="矩形 6"/>
          <p:cNvSpPr/>
          <p:nvPr/>
        </p:nvSpPr>
        <p:spPr>
          <a:xfrm>
            <a:off x="4883770" y="2615426"/>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苏美尔</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8" name="矩形 7"/>
          <p:cNvSpPr/>
          <p:nvPr/>
        </p:nvSpPr>
        <p:spPr>
          <a:xfrm>
            <a:off x="10415686" y="3861842"/>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君主</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0" name="矩形 9"/>
          <p:cNvSpPr/>
          <p:nvPr/>
        </p:nvSpPr>
        <p:spPr>
          <a:xfrm>
            <a:off x="583883" y="4522614"/>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专制</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1" name="矩形 10"/>
          <p:cNvSpPr/>
          <p:nvPr/>
        </p:nvSpPr>
        <p:spPr>
          <a:xfrm>
            <a:off x="3737808" y="4493940"/>
            <a:ext cx="2339102"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汉谟拉比法典</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2" name="矩形 11"/>
          <p:cNvSpPr/>
          <p:nvPr/>
        </p:nvSpPr>
        <p:spPr>
          <a:xfrm>
            <a:off x="5694248" y="5138822"/>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楔形</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Lst>
  </p:timing>
</p:sld>
</file>

<file path=ppt/theme/theme1.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15438</Words>
  <PresentationFormat>自定义</PresentationFormat>
  <Paragraphs>1669</Paragraphs>
  <Slides>84</Slides>
  <Notes>4</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84</vt:i4>
      </vt:variant>
    </vt:vector>
  </HeadingPairs>
  <TitlesOfParts>
    <vt:vector size="105" baseType="lpstr">
      <vt:lpstr>Arial</vt:lpstr>
      <vt:lpstr>宋体</vt:lpstr>
      <vt:lpstr>Wingdings</vt:lpstr>
      <vt:lpstr>微软雅黑</vt:lpstr>
      <vt:lpstr>Times New Roman</vt:lpstr>
      <vt:lpstr>楷体_GB2312</vt:lpstr>
      <vt:lpstr>新宋体</vt:lpstr>
      <vt:lpstr>Courier New</vt:lpstr>
      <vt:lpstr>明黑</vt:lpstr>
      <vt:lpstr>黑体</vt:lpstr>
      <vt:lpstr>方正中等线简体</vt:lpstr>
      <vt:lpstr>Arial Unicode MS</vt:lpstr>
      <vt:lpstr>Calibri</vt:lpstr>
      <vt:lpstr>Times New Roman</vt:lpstr>
      <vt:lpstr>Broadway</vt:lpstr>
      <vt:lpstr>楷体</vt:lpstr>
      <vt:lpstr>经典繁仿黑</vt:lpstr>
      <vt:lpstr>华文细黑</vt:lpstr>
      <vt:lpstr>Segoe Print</vt:lpstr>
      <vt:lpstr>7_Office 主题</vt:lpstr>
      <vt:lpstr>9_Office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2014-11-27T01:03:00Z</dcterms:created>
  <dcterms:modified xsi:type="dcterms:W3CDTF">2021-07-10T22:53:04Z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